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Architects Daughter"/>
      <p:regular r:id="rId42"/>
    </p:embeddedFont>
    <p:embeddedFont>
      <p:font typeface="Roboto"/>
      <p:regular r:id="rId43"/>
      <p:bold r:id="rId44"/>
      <p:italic r:id="rId45"/>
      <p:boldItalic r:id="rId46"/>
    </p:embeddedFont>
    <p:embeddedFont>
      <p:font typeface="Nothing You Could Do"/>
      <p:regular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0EAB25A-2921-4D14-99C0-04D3A448AF20}">
  <a:tblStyle styleId="{C0EAB25A-2921-4D14-99C0-04D3A448AF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ArchitectsDaughter-regular.fntdata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Roboto-bold.fntdata"/><Relationship Id="rId21" Type="http://schemas.openxmlformats.org/officeDocument/2006/relationships/slide" Target="slides/slide16.xml"/><Relationship Id="rId43" Type="http://schemas.openxmlformats.org/officeDocument/2006/relationships/font" Target="fonts/Roboto-regular.fntdata"/><Relationship Id="rId24" Type="http://schemas.openxmlformats.org/officeDocument/2006/relationships/slide" Target="slides/slide19.xml"/><Relationship Id="rId46" Type="http://schemas.openxmlformats.org/officeDocument/2006/relationships/font" Target="fonts/Roboto-boldItalic.fntdata"/><Relationship Id="rId23" Type="http://schemas.openxmlformats.org/officeDocument/2006/relationships/slide" Target="slides/slide18.xml"/><Relationship Id="rId45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NothingYouCouldDo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90f241a9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90f241a9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57d71d96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c57d71d96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90f241a99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90f241a99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90f241a99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90f241a99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90f241a99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90f241a99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90f241a99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790f241a99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90f241a99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90f241a99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90f241a99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790f241a9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791e1deb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791e1deb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91e1deb4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791e1deb4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91e1deb4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91e1deb4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90913796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90913796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791e1deb46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791e1deb46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791e1deb46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791e1deb46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791e1deb46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791e1deb46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79327857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79327857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79327857f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79327857f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79327857ff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79327857ff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79327857ff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79327857ff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79327857ff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79327857ff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79327857ff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79327857ff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79327857ff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79327857ff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90f241a9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90f241a9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79a58c5c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79a58c5c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79a58c5c0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79a58c5c0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79a58c5c0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79a58c5c0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79a58c5c0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79a58c5c0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79327857ff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79327857ff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79327857ff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79327857ff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79327857ff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79327857ff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90f241a99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90f241a99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90f241a9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90f241a9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90f241a9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90f241a9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57d71d96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57d71d96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90f241a99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90f241a9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/>
        </p:nvSpPr>
        <p:spPr>
          <a:xfrm>
            <a:off x="0" y="4749900"/>
            <a:ext cx="9021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tensorBrew</a:t>
            </a:r>
            <a:r>
              <a:rPr lang="en" sz="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</a:t>
            </a:r>
            <a:endParaRPr sz="8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descr="cup-numbers.png" id="53" name="Google Shape;5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53300" y="4475025"/>
            <a:ext cx="39360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742425" y="126800"/>
            <a:ext cx="1238250" cy="2571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github.com/huggingface/transformer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arxiv.org/abs/1706.03762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625" y="152400"/>
            <a:ext cx="516128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/>
          <p:nvPr/>
        </p:nvSpPr>
        <p:spPr>
          <a:xfrm>
            <a:off x="5561750" y="1787950"/>
            <a:ext cx="3341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The Transformer</a:t>
            </a:r>
            <a:endParaRPr sz="30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/>
        </p:nvSpPr>
        <p:spPr>
          <a:xfrm>
            <a:off x="726000" y="3770250"/>
            <a:ext cx="4425000" cy="8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LSTM builds a memory (hidden and cell state) as it’s new data elements in the sequence. This allows LSTM to understand individual data elements e.g words based on the context.</a:t>
            </a:r>
            <a:endParaRPr sz="12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4"/>
          <p:cNvSpPr/>
          <p:nvPr/>
        </p:nvSpPr>
        <p:spPr>
          <a:xfrm>
            <a:off x="1492500" y="2182100"/>
            <a:ext cx="605100" cy="49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LSTM</a:t>
            </a:r>
            <a:endParaRPr sz="1000"/>
          </a:p>
        </p:txBody>
      </p:sp>
      <p:cxnSp>
        <p:nvCxnSpPr>
          <p:cNvPr id="156" name="Google Shape;156;p24"/>
          <p:cNvCxnSpPr/>
          <p:nvPr/>
        </p:nvCxnSpPr>
        <p:spPr>
          <a:xfrm>
            <a:off x="2095800" y="2332050"/>
            <a:ext cx="37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" name="Google Shape;157;p24"/>
          <p:cNvCxnSpPr/>
          <p:nvPr/>
        </p:nvCxnSpPr>
        <p:spPr>
          <a:xfrm>
            <a:off x="2095800" y="2560650"/>
            <a:ext cx="37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" name="Google Shape;158;p24"/>
          <p:cNvCxnSpPr/>
          <p:nvPr/>
        </p:nvCxnSpPr>
        <p:spPr>
          <a:xfrm>
            <a:off x="952800" y="2332050"/>
            <a:ext cx="53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9" name="Google Shape;159;p24"/>
          <p:cNvCxnSpPr/>
          <p:nvPr/>
        </p:nvCxnSpPr>
        <p:spPr>
          <a:xfrm>
            <a:off x="952800" y="2560650"/>
            <a:ext cx="53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0" name="Google Shape;160;p24"/>
          <p:cNvSpPr txBox="1"/>
          <p:nvPr/>
        </p:nvSpPr>
        <p:spPr>
          <a:xfrm>
            <a:off x="614100" y="2448900"/>
            <a:ext cx="3387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baseline="-25000" lang="en" sz="600">
                <a:latin typeface="Roboto"/>
                <a:ea typeface="Roboto"/>
                <a:cs typeface="Roboto"/>
                <a:sym typeface="Roboto"/>
              </a:rPr>
              <a:t>0</a:t>
            </a:r>
            <a:endParaRPr baseline="-25000"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24"/>
          <p:cNvSpPr txBox="1"/>
          <p:nvPr/>
        </p:nvSpPr>
        <p:spPr>
          <a:xfrm>
            <a:off x="614000" y="2220300"/>
            <a:ext cx="3387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600">
                <a:latin typeface="Roboto"/>
                <a:ea typeface="Roboto"/>
                <a:cs typeface="Roboto"/>
                <a:sym typeface="Roboto"/>
              </a:rPr>
              <a:t>0</a:t>
            </a:r>
            <a:endParaRPr baseline="-25000"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24"/>
          <p:cNvSpPr txBox="1"/>
          <p:nvPr/>
        </p:nvSpPr>
        <p:spPr>
          <a:xfrm>
            <a:off x="1417200" y="3075400"/>
            <a:ext cx="7557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Siddharth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3" name="Google Shape;163;p24"/>
          <p:cNvCxnSpPr>
            <a:stCxn id="162" idx="0"/>
            <a:endCxn id="155" idx="2"/>
          </p:cNvCxnSpPr>
          <p:nvPr/>
        </p:nvCxnSpPr>
        <p:spPr>
          <a:xfrm rot="10800000">
            <a:off x="1795050" y="2673400"/>
            <a:ext cx="0" cy="40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4" name="Google Shape;164;p24"/>
          <p:cNvSpPr txBox="1"/>
          <p:nvPr/>
        </p:nvSpPr>
        <p:spPr>
          <a:xfrm>
            <a:off x="1945200" y="1395300"/>
            <a:ext cx="755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Knowledge of ‘</a:t>
            </a:r>
            <a:r>
              <a:rPr lang="en" sz="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Siddharth’</a:t>
            </a:r>
            <a:endParaRPr sz="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5" name="Google Shape;165;p24"/>
          <p:cNvCxnSpPr>
            <a:endCxn id="164" idx="2"/>
          </p:cNvCxnSpPr>
          <p:nvPr/>
        </p:nvCxnSpPr>
        <p:spPr>
          <a:xfrm flipH="1" rot="10800000">
            <a:off x="2322450" y="1780200"/>
            <a:ext cx="600" cy="56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" name="Google Shape;166;p24"/>
          <p:cNvSpPr/>
          <p:nvPr/>
        </p:nvSpPr>
        <p:spPr>
          <a:xfrm>
            <a:off x="2483100" y="2182100"/>
            <a:ext cx="605100" cy="49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LSTM</a:t>
            </a:r>
            <a:endParaRPr sz="1000"/>
          </a:p>
        </p:txBody>
      </p:sp>
      <p:cxnSp>
        <p:nvCxnSpPr>
          <p:cNvPr id="167" name="Google Shape;167;p24"/>
          <p:cNvCxnSpPr/>
          <p:nvPr/>
        </p:nvCxnSpPr>
        <p:spPr>
          <a:xfrm>
            <a:off x="3086400" y="2332050"/>
            <a:ext cx="37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Google Shape;168;p24"/>
          <p:cNvCxnSpPr/>
          <p:nvPr/>
        </p:nvCxnSpPr>
        <p:spPr>
          <a:xfrm>
            <a:off x="3086400" y="2560650"/>
            <a:ext cx="37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" name="Google Shape;169;p24"/>
          <p:cNvSpPr txBox="1"/>
          <p:nvPr/>
        </p:nvSpPr>
        <p:spPr>
          <a:xfrm>
            <a:off x="2407800" y="3075400"/>
            <a:ext cx="7557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played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0" name="Google Shape;170;p24"/>
          <p:cNvCxnSpPr>
            <a:stCxn id="169" idx="0"/>
            <a:endCxn id="166" idx="2"/>
          </p:cNvCxnSpPr>
          <p:nvPr/>
        </p:nvCxnSpPr>
        <p:spPr>
          <a:xfrm rot="10800000">
            <a:off x="2785650" y="2673400"/>
            <a:ext cx="0" cy="40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" name="Google Shape;171;p24"/>
          <p:cNvSpPr txBox="1"/>
          <p:nvPr/>
        </p:nvSpPr>
        <p:spPr>
          <a:xfrm>
            <a:off x="2935800" y="1288800"/>
            <a:ext cx="7557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Knowledge of ‘played’ with context of ‘Siddharth’</a:t>
            </a:r>
            <a:endParaRPr sz="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2" name="Google Shape;172;p24"/>
          <p:cNvCxnSpPr>
            <a:endCxn id="171" idx="2"/>
          </p:cNvCxnSpPr>
          <p:nvPr/>
        </p:nvCxnSpPr>
        <p:spPr>
          <a:xfrm flipH="1" rot="10800000">
            <a:off x="3313050" y="1780200"/>
            <a:ext cx="600" cy="56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" name="Google Shape;173;p24"/>
          <p:cNvSpPr/>
          <p:nvPr/>
        </p:nvSpPr>
        <p:spPr>
          <a:xfrm>
            <a:off x="3473700" y="2182100"/>
            <a:ext cx="605100" cy="49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LSTM</a:t>
            </a:r>
            <a:endParaRPr sz="1000"/>
          </a:p>
        </p:txBody>
      </p:sp>
      <p:cxnSp>
        <p:nvCxnSpPr>
          <p:cNvPr id="174" name="Google Shape;174;p24"/>
          <p:cNvCxnSpPr/>
          <p:nvPr/>
        </p:nvCxnSpPr>
        <p:spPr>
          <a:xfrm>
            <a:off x="4077000" y="2332050"/>
            <a:ext cx="37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5" name="Google Shape;175;p24"/>
          <p:cNvCxnSpPr/>
          <p:nvPr/>
        </p:nvCxnSpPr>
        <p:spPr>
          <a:xfrm>
            <a:off x="4077000" y="2560650"/>
            <a:ext cx="37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" name="Google Shape;176;p24"/>
          <p:cNvSpPr txBox="1"/>
          <p:nvPr/>
        </p:nvSpPr>
        <p:spPr>
          <a:xfrm>
            <a:off x="3398400" y="3075400"/>
            <a:ext cx="7557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football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7" name="Google Shape;177;p24"/>
          <p:cNvCxnSpPr>
            <a:stCxn id="176" idx="0"/>
            <a:endCxn id="173" idx="2"/>
          </p:cNvCxnSpPr>
          <p:nvPr/>
        </p:nvCxnSpPr>
        <p:spPr>
          <a:xfrm rot="10800000">
            <a:off x="3776250" y="2673400"/>
            <a:ext cx="0" cy="40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" name="Google Shape;178;p24"/>
          <p:cNvSpPr txBox="1"/>
          <p:nvPr/>
        </p:nvSpPr>
        <p:spPr>
          <a:xfrm>
            <a:off x="3926400" y="1171350"/>
            <a:ext cx="7557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Knowledge of ‘football’ with context of ‘Siddharth’, ‘played’</a:t>
            </a:r>
            <a:endParaRPr sz="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9" name="Google Shape;179;p24"/>
          <p:cNvCxnSpPr>
            <a:endCxn id="178" idx="2"/>
          </p:cNvCxnSpPr>
          <p:nvPr/>
        </p:nvCxnSpPr>
        <p:spPr>
          <a:xfrm flipH="1" rot="10800000">
            <a:off x="4303650" y="1780050"/>
            <a:ext cx="600" cy="56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" name="Google Shape;180;p24"/>
          <p:cNvSpPr/>
          <p:nvPr/>
        </p:nvSpPr>
        <p:spPr>
          <a:xfrm>
            <a:off x="4464300" y="2182100"/>
            <a:ext cx="605100" cy="49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LSTM</a:t>
            </a:r>
            <a:endParaRPr sz="1000"/>
          </a:p>
        </p:txBody>
      </p:sp>
      <p:cxnSp>
        <p:nvCxnSpPr>
          <p:cNvPr id="181" name="Google Shape;181;p24"/>
          <p:cNvCxnSpPr/>
          <p:nvPr/>
        </p:nvCxnSpPr>
        <p:spPr>
          <a:xfrm>
            <a:off x="5067600" y="2332050"/>
            <a:ext cx="37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" name="Google Shape;182;p24"/>
          <p:cNvCxnSpPr/>
          <p:nvPr/>
        </p:nvCxnSpPr>
        <p:spPr>
          <a:xfrm>
            <a:off x="5067600" y="2560650"/>
            <a:ext cx="37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3" name="Google Shape;183;p24"/>
          <p:cNvSpPr txBox="1"/>
          <p:nvPr/>
        </p:nvSpPr>
        <p:spPr>
          <a:xfrm>
            <a:off x="4389000" y="3075400"/>
            <a:ext cx="7557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and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4" name="Google Shape;184;p24"/>
          <p:cNvCxnSpPr>
            <a:stCxn id="183" idx="0"/>
            <a:endCxn id="180" idx="2"/>
          </p:cNvCxnSpPr>
          <p:nvPr/>
        </p:nvCxnSpPr>
        <p:spPr>
          <a:xfrm rot="10800000">
            <a:off x="4766850" y="2673400"/>
            <a:ext cx="0" cy="40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5" name="Google Shape;185;p24"/>
          <p:cNvSpPr txBox="1"/>
          <p:nvPr/>
        </p:nvSpPr>
        <p:spPr>
          <a:xfrm>
            <a:off x="4917000" y="1039100"/>
            <a:ext cx="755700" cy="7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Knowledge of ‘and’ with context of ‘Siddharth’, ‘played’, ‘football’</a:t>
            </a:r>
            <a:endParaRPr sz="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6" name="Google Shape;186;p24"/>
          <p:cNvCxnSpPr>
            <a:endCxn id="185" idx="2"/>
          </p:cNvCxnSpPr>
          <p:nvPr/>
        </p:nvCxnSpPr>
        <p:spPr>
          <a:xfrm flipH="1" rot="10800000">
            <a:off x="5294250" y="1780100"/>
            <a:ext cx="600" cy="56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" name="Google Shape;187;p24"/>
          <p:cNvSpPr/>
          <p:nvPr/>
        </p:nvSpPr>
        <p:spPr>
          <a:xfrm>
            <a:off x="5454900" y="2182100"/>
            <a:ext cx="605100" cy="49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LSTM</a:t>
            </a:r>
            <a:endParaRPr sz="1000"/>
          </a:p>
        </p:txBody>
      </p:sp>
      <p:cxnSp>
        <p:nvCxnSpPr>
          <p:cNvPr id="188" name="Google Shape;188;p24"/>
          <p:cNvCxnSpPr/>
          <p:nvPr/>
        </p:nvCxnSpPr>
        <p:spPr>
          <a:xfrm>
            <a:off x="6058200" y="2332050"/>
            <a:ext cx="37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" name="Google Shape;189;p24"/>
          <p:cNvCxnSpPr/>
          <p:nvPr/>
        </p:nvCxnSpPr>
        <p:spPr>
          <a:xfrm>
            <a:off x="6058200" y="2560650"/>
            <a:ext cx="37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0" name="Google Shape;190;p24"/>
          <p:cNvSpPr txBox="1"/>
          <p:nvPr/>
        </p:nvSpPr>
        <p:spPr>
          <a:xfrm>
            <a:off x="5379600" y="3075400"/>
            <a:ext cx="7557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he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1" name="Google Shape;191;p24"/>
          <p:cNvCxnSpPr>
            <a:stCxn id="190" idx="0"/>
            <a:endCxn id="187" idx="2"/>
          </p:cNvCxnSpPr>
          <p:nvPr/>
        </p:nvCxnSpPr>
        <p:spPr>
          <a:xfrm rot="10800000">
            <a:off x="5757450" y="2673400"/>
            <a:ext cx="0" cy="40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" name="Google Shape;192;p24"/>
          <p:cNvSpPr txBox="1"/>
          <p:nvPr/>
        </p:nvSpPr>
        <p:spPr>
          <a:xfrm>
            <a:off x="5907600" y="1039200"/>
            <a:ext cx="755700" cy="7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Knowledge of ‘he’ with context of ‘Siddharth’, ‘played’, ‘football’, ‘and’</a:t>
            </a:r>
            <a:endParaRPr b="1" sz="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3" name="Google Shape;193;p24"/>
          <p:cNvCxnSpPr>
            <a:endCxn id="192" idx="2"/>
          </p:cNvCxnSpPr>
          <p:nvPr/>
        </p:nvCxnSpPr>
        <p:spPr>
          <a:xfrm flipH="1" rot="10800000">
            <a:off x="6284850" y="1780200"/>
            <a:ext cx="600" cy="56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4" name="Google Shape;194;p24"/>
          <p:cNvSpPr/>
          <p:nvPr/>
        </p:nvSpPr>
        <p:spPr>
          <a:xfrm>
            <a:off x="6445500" y="2182100"/>
            <a:ext cx="605100" cy="49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LSTM</a:t>
            </a:r>
            <a:endParaRPr sz="1000"/>
          </a:p>
        </p:txBody>
      </p:sp>
      <p:cxnSp>
        <p:nvCxnSpPr>
          <p:cNvPr id="195" name="Google Shape;195;p24"/>
          <p:cNvCxnSpPr/>
          <p:nvPr/>
        </p:nvCxnSpPr>
        <p:spPr>
          <a:xfrm>
            <a:off x="7048800" y="2332050"/>
            <a:ext cx="37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" name="Google Shape;196;p24"/>
          <p:cNvCxnSpPr/>
          <p:nvPr/>
        </p:nvCxnSpPr>
        <p:spPr>
          <a:xfrm>
            <a:off x="7048800" y="2560650"/>
            <a:ext cx="37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7" name="Google Shape;197;p24"/>
          <p:cNvSpPr txBox="1"/>
          <p:nvPr/>
        </p:nvSpPr>
        <p:spPr>
          <a:xfrm>
            <a:off x="6370200" y="3075400"/>
            <a:ext cx="7557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scored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8" name="Google Shape;198;p24"/>
          <p:cNvCxnSpPr>
            <a:stCxn id="197" idx="0"/>
            <a:endCxn id="194" idx="2"/>
          </p:cNvCxnSpPr>
          <p:nvPr/>
        </p:nvCxnSpPr>
        <p:spPr>
          <a:xfrm rot="10800000">
            <a:off x="6748050" y="2673400"/>
            <a:ext cx="0" cy="40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9" name="Google Shape;199;p24"/>
          <p:cNvSpPr txBox="1"/>
          <p:nvPr/>
        </p:nvSpPr>
        <p:spPr>
          <a:xfrm>
            <a:off x="6898200" y="1001300"/>
            <a:ext cx="7557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Knowledge of ‘scored’ with context of ‘Siddharth’, ‘played’, ‘football’, ‘and’, ‘he’</a:t>
            </a:r>
            <a:endParaRPr sz="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0" name="Google Shape;200;p24"/>
          <p:cNvCxnSpPr>
            <a:endCxn id="199" idx="2"/>
          </p:cNvCxnSpPr>
          <p:nvPr/>
        </p:nvCxnSpPr>
        <p:spPr>
          <a:xfrm flipH="1" rot="10800000">
            <a:off x="7275450" y="1780100"/>
            <a:ext cx="600" cy="56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1" name="Google Shape;201;p24"/>
          <p:cNvSpPr txBox="1"/>
          <p:nvPr/>
        </p:nvSpPr>
        <p:spPr>
          <a:xfrm>
            <a:off x="6058200" y="3485675"/>
            <a:ext cx="2521800" cy="13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LSTM looks at Sequence one step at a time!!!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4"/>
          <p:cNvSpPr/>
          <p:nvPr/>
        </p:nvSpPr>
        <p:spPr>
          <a:xfrm>
            <a:off x="7436100" y="2182100"/>
            <a:ext cx="605100" cy="49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LSTM</a:t>
            </a:r>
            <a:endParaRPr sz="1000"/>
          </a:p>
        </p:txBody>
      </p:sp>
      <p:cxnSp>
        <p:nvCxnSpPr>
          <p:cNvPr id="203" name="Google Shape;203;p24"/>
          <p:cNvCxnSpPr/>
          <p:nvPr/>
        </p:nvCxnSpPr>
        <p:spPr>
          <a:xfrm>
            <a:off x="8039400" y="2332050"/>
            <a:ext cx="37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" name="Google Shape;204;p24"/>
          <p:cNvCxnSpPr/>
          <p:nvPr/>
        </p:nvCxnSpPr>
        <p:spPr>
          <a:xfrm>
            <a:off x="8039400" y="2560650"/>
            <a:ext cx="37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5" name="Google Shape;205;p24"/>
          <p:cNvSpPr txBox="1"/>
          <p:nvPr/>
        </p:nvSpPr>
        <p:spPr>
          <a:xfrm>
            <a:off x="7360800" y="3075400"/>
            <a:ext cx="7557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goal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6" name="Google Shape;206;p24"/>
          <p:cNvCxnSpPr>
            <a:stCxn id="205" idx="0"/>
            <a:endCxn id="202" idx="2"/>
          </p:cNvCxnSpPr>
          <p:nvPr/>
        </p:nvCxnSpPr>
        <p:spPr>
          <a:xfrm rot="10800000">
            <a:off x="7738650" y="2673400"/>
            <a:ext cx="0" cy="40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7" name="Google Shape;207;p24"/>
          <p:cNvSpPr txBox="1"/>
          <p:nvPr/>
        </p:nvSpPr>
        <p:spPr>
          <a:xfrm>
            <a:off x="7888800" y="1001300"/>
            <a:ext cx="7557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Knowledge of ‘goal’ with context of ‘Siddharth’, ‘played’, ‘football’, ‘and’, ‘he’,’scored’</a:t>
            </a:r>
            <a:endParaRPr sz="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8" name="Google Shape;208;p24"/>
          <p:cNvCxnSpPr>
            <a:endCxn id="207" idx="2"/>
          </p:cNvCxnSpPr>
          <p:nvPr/>
        </p:nvCxnSpPr>
        <p:spPr>
          <a:xfrm flipH="1" rot="10800000">
            <a:off x="8266050" y="1780100"/>
            <a:ext cx="600" cy="56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9" name="Google Shape;209;p24"/>
          <p:cNvSpPr txBox="1"/>
          <p:nvPr/>
        </p:nvSpPr>
        <p:spPr>
          <a:xfrm>
            <a:off x="2061800" y="1915500"/>
            <a:ext cx="3387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600">
                <a:latin typeface="Roboto"/>
                <a:ea typeface="Roboto"/>
                <a:cs typeface="Roboto"/>
                <a:sym typeface="Roboto"/>
              </a:rPr>
              <a:t>1</a:t>
            </a:r>
            <a:endParaRPr baseline="-25000"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24"/>
          <p:cNvSpPr txBox="1"/>
          <p:nvPr/>
        </p:nvSpPr>
        <p:spPr>
          <a:xfrm>
            <a:off x="3052400" y="1915500"/>
            <a:ext cx="3387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600">
                <a:latin typeface="Roboto"/>
                <a:ea typeface="Roboto"/>
                <a:cs typeface="Roboto"/>
                <a:sym typeface="Roboto"/>
              </a:rPr>
              <a:t>2</a:t>
            </a:r>
            <a:endParaRPr baseline="-25000"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24"/>
          <p:cNvSpPr txBox="1"/>
          <p:nvPr/>
        </p:nvSpPr>
        <p:spPr>
          <a:xfrm>
            <a:off x="4043000" y="1915500"/>
            <a:ext cx="3387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600">
                <a:latin typeface="Roboto"/>
                <a:ea typeface="Roboto"/>
                <a:cs typeface="Roboto"/>
                <a:sym typeface="Roboto"/>
              </a:rPr>
              <a:t>3</a:t>
            </a:r>
            <a:endParaRPr baseline="-25000"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24"/>
          <p:cNvSpPr txBox="1"/>
          <p:nvPr/>
        </p:nvSpPr>
        <p:spPr>
          <a:xfrm>
            <a:off x="5033600" y="1915500"/>
            <a:ext cx="3387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600">
                <a:latin typeface="Roboto"/>
                <a:ea typeface="Roboto"/>
                <a:cs typeface="Roboto"/>
                <a:sym typeface="Roboto"/>
              </a:rPr>
              <a:t>4</a:t>
            </a:r>
            <a:endParaRPr baseline="-25000"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24"/>
          <p:cNvSpPr txBox="1"/>
          <p:nvPr/>
        </p:nvSpPr>
        <p:spPr>
          <a:xfrm>
            <a:off x="6024200" y="1915500"/>
            <a:ext cx="3387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600">
                <a:latin typeface="Roboto"/>
                <a:ea typeface="Roboto"/>
                <a:cs typeface="Roboto"/>
                <a:sym typeface="Roboto"/>
              </a:rPr>
              <a:t>5</a:t>
            </a:r>
            <a:endParaRPr baseline="-25000"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" name="Google Shape;214;p24"/>
          <p:cNvSpPr txBox="1"/>
          <p:nvPr/>
        </p:nvSpPr>
        <p:spPr>
          <a:xfrm>
            <a:off x="7014800" y="1915500"/>
            <a:ext cx="3387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600">
                <a:latin typeface="Roboto"/>
                <a:ea typeface="Roboto"/>
                <a:cs typeface="Roboto"/>
                <a:sym typeface="Roboto"/>
              </a:rPr>
              <a:t>6</a:t>
            </a:r>
            <a:endParaRPr baseline="-25000"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" name="Google Shape;215;p24"/>
          <p:cNvSpPr txBox="1"/>
          <p:nvPr/>
        </p:nvSpPr>
        <p:spPr>
          <a:xfrm>
            <a:off x="8005400" y="1915500"/>
            <a:ext cx="3387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600">
                <a:latin typeface="Roboto"/>
                <a:ea typeface="Roboto"/>
                <a:cs typeface="Roboto"/>
                <a:sym typeface="Roboto"/>
              </a:rPr>
              <a:t>7</a:t>
            </a:r>
            <a:endParaRPr baseline="-25000"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/>
          <p:nvPr/>
        </p:nvSpPr>
        <p:spPr>
          <a:xfrm>
            <a:off x="4457700" y="140605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How do we get ‘hidden state’ type of information in Transformer Encoder?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5"/>
          <p:cNvSpPr txBox="1"/>
          <p:nvPr/>
        </p:nvSpPr>
        <p:spPr>
          <a:xfrm>
            <a:off x="4279175" y="2701450"/>
            <a:ext cx="43656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We will need to </a:t>
            </a:r>
            <a:r>
              <a:rPr lang="e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accomplish</a:t>
            </a:r>
            <a:r>
              <a:rPr lang="e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the same without ‘memory’</a:t>
            </a:r>
            <a:endParaRPr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/>
          <p:nvPr/>
        </p:nvSpPr>
        <p:spPr>
          <a:xfrm>
            <a:off x="1417200" y="3075400"/>
            <a:ext cx="7557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Siddharth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8" name="Google Shape;228;p26"/>
          <p:cNvCxnSpPr>
            <a:stCxn id="227" idx="0"/>
          </p:cNvCxnSpPr>
          <p:nvPr/>
        </p:nvCxnSpPr>
        <p:spPr>
          <a:xfrm rot="10800000">
            <a:off x="1794750" y="2040400"/>
            <a:ext cx="300" cy="103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9" name="Google Shape;229;p26"/>
          <p:cNvSpPr txBox="1"/>
          <p:nvPr/>
        </p:nvSpPr>
        <p:spPr>
          <a:xfrm>
            <a:off x="2407800" y="3075400"/>
            <a:ext cx="7557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played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26"/>
          <p:cNvSpPr txBox="1"/>
          <p:nvPr/>
        </p:nvSpPr>
        <p:spPr>
          <a:xfrm>
            <a:off x="3398400" y="3075400"/>
            <a:ext cx="7557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football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26"/>
          <p:cNvSpPr txBox="1"/>
          <p:nvPr/>
        </p:nvSpPr>
        <p:spPr>
          <a:xfrm>
            <a:off x="4389000" y="3075400"/>
            <a:ext cx="7557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and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6"/>
          <p:cNvSpPr txBox="1"/>
          <p:nvPr/>
        </p:nvSpPr>
        <p:spPr>
          <a:xfrm>
            <a:off x="5379600" y="3075400"/>
            <a:ext cx="7557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he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26"/>
          <p:cNvSpPr txBox="1"/>
          <p:nvPr/>
        </p:nvSpPr>
        <p:spPr>
          <a:xfrm>
            <a:off x="6370200" y="3075400"/>
            <a:ext cx="7557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scored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26"/>
          <p:cNvSpPr txBox="1"/>
          <p:nvPr/>
        </p:nvSpPr>
        <p:spPr>
          <a:xfrm>
            <a:off x="7360800" y="3075400"/>
            <a:ext cx="7557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goal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6"/>
          <p:cNvSpPr txBox="1"/>
          <p:nvPr/>
        </p:nvSpPr>
        <p:spPr>
          <a:xfrm>
            <a:off x="1161900" y="1319100"/>
            <a:ext cx="1005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Knowledge of ‘Siddharth’ and all the context</a:t>
            </a:r>
            <a:endParaRPr sz="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6" name="Google Shape;236;p26"/>
          <p:cNvCxnSpPr/>
          <p:nvPr/>
        </p:nvCxnSpPr>
        <p:spPr>
          <a:xfrm rot="10800000">
            <a:off x="1993050" y="2035000"/>
            <a:ext cx="792600" cy="10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" name="Google Shape;237;p26"/>
          <p:cNvCxnSpPr>
            <a:stCxn id="230" idx="0"/>
          </p:cNvCxnSpPr>
          <p:nvPr/>
        </p:nvCxnSpPr>
        <p:spPr>
          <a:xfrm rot="10800000">
            <a:off x="2116050" y="1987900"/>
            <a:ext cx="1660200" cy="108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" name="Google Shape;238;p26"/>
          <p:cNvCxnSpPr>
            <a:stCxn id="231" idx="0"/>
          </p:cNvCxnSpPr>
          <p:nvPr/>
        </p:nvCxnSpPr>
        <p:spPr>
          <a:xfrm rot="10800000">
            <a:off x="2389950" y="1959400"/>
            <a:ext cx="2376900" cy="111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9" name="Google Shape;239;p26"/>
          <p:cNvCxnSpPr>
            <a:stCxn id="232" idx="0"/>
          </p:cNvCxnSpPr>
          <p:nvPr/>
        </p:nvCxnSpPr>
        <p:spPr>
          <a:xfrm rot="10800000">
            <a:off x="2710950" y="1940500"/>
            <a:ext cx="3046500" cy="113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0" name="Google Shape;240;p26"/>
          <p:cNvCxnSpPr>
            <a:stCxn id="233" idx="0"/>
          </p:cNvCxnSpPr>
          <p:nvPr/>
        </p:nvCxnSpPr>
        <p:spPr>
          <a:xfrm rot="10800000">
            <a:off x="2947350" y="1874500"/>
            <a:ext cx="3800700" cy="120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1" name="Google Shape;241;p26"/>
          <p:cNvCxnSpPr>
            <a:stCxn id="234" idx="0"/>
          </p:cNvCxnSpPr>
          <p:nvPr/>
        </p:nvCxnSpPr>
        <p:spPr>
          <a:xfrm rot="10800000">
            <a:off x="3183450" y="1770700"/>
            <a:ext cx="4555200" cy="130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2" name="Google Shape;242;p26"/>
          <p:cNvSpPr txBox="1"/>
          <p:nvPr/>
        </p:nvSpPr>
        <p:spPr>
          <a:xfrm>
            <a:off x="1920100" y="3780875"/>
            <a:ext cx="3088800" cy="8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To create encoding for the word ‘Siddharth’, Self attention looks at all the words in the sequence.  </a:t>
            </a:r>
            <a:endParaRPr sz="12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6"/>
          <p:cNvSpPr txBox="1"/>
          <p:nvPr/>
        </p:nvSpPr>
        <p:spPr>
          <a:xfrm>
            <a:off x="4412100" y="793825"/>
            <a:ext cx="3367800" cy="5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Self Attention</a:t>
            </a:r>
            <a:endParaRPr b="1"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6"/>
          <p:cNvSpPr txBox="1"/>
          <p:nvPr/>
        </p:nvSpPr>
        <p:spPr>
          <a:xfrm>
            <a:off x="1268400" y="370700"/>
            <a:ext cx="7926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Calibri"/>
                <a:ea typeface="Calibri"/>
                <a:cs typeface="Calibri"/>
                <a:sym typeface="Calibri"/>
              </a:rPr>
              <a:t>Think of this representation as </a:t>
            </a:r>
            <a:r>
              <a:rPr lang="en" sz="600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aseline="-25000" lang="en" sz="60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LSTM</a:t>
            </a:r>
            <a:endParaRPr baseline="-25000" sz="6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5" name="Google Shape;245;p26"/>
          <p:cNvCxnSpPr>
            <a:stCxn id="244" idx="2"/>
          </p:cNvCxnSpPr>
          <p:nvPr/>
        </p:nvCxnSpPr>
        <p:spPr>
          <a:xfrm flipH="1">
            <a:off x="1624800" y="988100"/>
            <a:ext cx="39900" cy="17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7"/>
          <p:cNvSpPr txBox="1"/>
          <p:nvPr/>
        </p:nvSpPr>
        <p:spPr>
          <a:xfrm>
            <a:off x="1417200" y="3075400"/>
            <a:ext cx="7557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Siddharth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7"/>
          <p:cNvSpPr txBox="1"/>
          <p:nvPr/>
        </p:nvSpPr>
        <p:spPr>
          <a:xfrm>
            <a:off x="2407800" y="3075400"/>
            <a:ext cx="7557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played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7"/>
          <p:cNvSpPr txBox="1"/>
          <p:nvPr/>
        </p:nvSpPr>
        <p:spPr>
          <a:xfrm>
            <a:off x="3398400" y="3075400"/>
            <a:ext cx="7557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football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27"/>
          <p:cNvSpPr txBox="1"/>
          <p:nvPr/>
        </p:nvSpPr>
        <p:spPr>
          <a:xfrm>
            <a:off x="4389000" y="3075400"/>
            <a:ext cx="7557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and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7"/>
          <p:cNvSpPr txBox="1"/>
          <p:nvPr/>
        </p:nvSpPr>
        <p:spPr>
          <a:xfrm>
            <a:off x="5379600" y="3075400"/>
            <a:ext cx="7557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he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27"/>
          <p:cNvSpPr txBox="1"/>
          <p:nvPr/>
        </p:nvSpPr>
        <p:spPr>
          <a:xfrm>
            <a:off x="6370200" y="3075400"/>
            <a:ext cx="7557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scored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27"/>
          <p:cNvSpPr txBox="1"/>
          <p:nvPr/>
        </p:nvSpPr>
        <p:spPr>
          <a:xfrm>
            <a:off x="7360800" y="3075400"/>
            <a:ext cx="7557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goal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27"/>
          <p:cNvSpPr txBox="1"/>
          <p:nvPr/>
        </p:nvSpPr>
        <p:spPr>
          <a:xfrm>
            <a:off x="2282850" y="1057975"/>
            <a:ext cx="10056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Knowledge of ‘played’ and all the context</a:t>
            </a:r>
            <a:endParaRPr sz="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7"/>
          <p:cNvSpPr txBox="1"/>
          <p:nvPr/>
        </p:nvSpPr>
        <p:spPr>
          <a:xfrm>
            <a:off x="1920100" y="3780875"/>
            <a:ext cx="3088800" cy="8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To create encoding for the word ‘played’, Self attention looks at all the words in the sequence.  </a:t>
            </a:r>
            <a:endParaRPr sz="12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7"/>
          <p:cNvSpPr txBox="1"/>
          <p:nvPr/>
        </p:nvSpPr>
        <p:spPr>
          <a:xfrm>
            <a:off x="4412100" y="793825"/>
            <a:ext cx="3367800" cy="5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Self Attention</a:t>
            </a:r>
            <a:endParaRPr b="1"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0" name="Google Shape;260;p27"/>
          <p:cNvCxnSpPr>
            <a:stCxn id="251" idx="0"/>
            <a:endCxn id="257" idx="2"/>
          </p:cNvCxnSpPr>
          <p:nvPr/>
        </p:nvCxnSpPr>
        <p:spPr>
          <a:xfrm rot="10800000">
            <a:off x="2785650" y="1723900"/>
            <a:ext cx="0" cy="135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1" name="Google Shape;261;p27"/>
          <p:cNvCxnSpPr>
            <a:stCxn id="250" idx="0"/>
          </p:cNvCxnSpPr>
          <p:nvPr/>
        </p:nvCxnSpPr>
        <p:spPr>
          <a:xfrm flipH="1" rot="10800000">
            <a:off x="1795050" y="1879900"/>
            <a:ext cx="849900" cy="119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2" name="Google Shape;262;p27"/>
          <p:cNvCxnSpPr>
            <a:stCxn id="252" idx="0"/>
          </p:cNvCxnSpPr>
          <p:nvPr/>
        </p:nvCxnSpPr>
        <p:spPr>
          <a:xfrm rot="10800000">
            <a:off x="2956650" y="1908100"/>
            <a:ext cx="819600" cy="116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3" name="Google Shape;263;p27"/>
          <p:cNvCxnSpPr>
            <a:stCxn id="253" idx="0"/>
          </p:cNvCxnSpPr>
          <p:nvPr/>
        </p:nvCxnSpPr>
        <p:spPr>
          <a:xfrm rot="10800000">
            <a:off x="3154950" y="1889200"/>
            <a:ext cx="1611900" cy="118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4" name="Google Shape;264;p27"/>
          <p:cNvCxnSpPr>
            <a:stCxn id="254" idx="0"/>
          </p:cNvCxnSpPr>
          <p:nvPr/>
        </p:nvCxnSpPr>
        <p:spPr>
          <a:xfrm rot="10800000">
            <a:off x="3296850" y="1738000"/>
            <a:ext cx="2460600" cy="133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5" name="Google Shape;265;p27"/>
          <p:cNvCxnSpPr>
            <a:stCxn id="255" idx="0"/>
          </p:cNvCxnSpPr>
          <p:nvPr/>
        </p:nvCxnSpPr>
        <p:spPr>
          <a:xfrm rot="10800000">
            <a:off x="3589650" y="1709800"/>
            <a:ext cx="3158400" cy="136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6" name="Google Shape;266;p27"/>
          <p:cNvCxnSpPr>
            <a:stCxn id="256" idx="0"/>
          </p:cNvCxnSpPr>
          <p:nvPr/>
        </p:nvCxnSpPr>
        <p:spPr>
          <a:xfrm rot="10800000">
            <a:off x="3825750" y="1653100"/>
            <a:ext cx="3912900" cy="142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7" name="Google Shape;267;p27"/>
          <p:cNvSpPr txBox="1"/>
          <p:nvPr/>
        </p:nvSpPr>
        <p:spPr>
          <a:xfrm>
            <a:off x="2389350" y="401025"/>
            <a:ext cx="7926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Calibri"/>
                <a:ea typeface="Calibri"/>
                <a:cs typeface="Calibri"/>
                <a:sym typeface="Calibri"/>
              </a:rPr>
              <a:t>Think of this representation as H</a:t>
            </a:r>
            <a:r>
              <a:rPr baseline="-25000" lang="en" sz="60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LSTM</a:t>
            </a:r>
            <a:endParaRPr baseline="-25000" sz="6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8" name="Google Shape;268;p27"/>
          <p:cNvCxnSpPr>
            <a:stCxn id="267" idx="2"/>
            <a:endCxn id="257" idx="0"/>
          </p:cNvCxnSpPr>
          <p:nvPr/>
        </p:nvCxnSpPr>
        <p:spPr>
          <a:xfrm>
            <a:off x="2785650" y="900825"/>
            <a:ext cx="0" cy="15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8"/>
          <p:cNvSpPr txBox="1"/>
          <p:nvPr/>
        </p:nvSpPr>
        <p:spPr>
          <a:xfrm>
            <a:off x="1417200" y="3075400"/>
            <a:ext cx="7557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Siddharth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8"/>
          <p:cNvSpPr txBox="1"/>
          <p:nvPr/>
        </p:nvSpPr>
        <p:spPr>
          <a:xfrm>
            <a:off x="2407800" y="3075400"/>
            <a:ext cx="7557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played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28"/>
          <p:cNvSpPr txBox="1"/>
          <p:nvPr/>
        </p:nvSpPr>
        <p:spPr>
          <a:xfrm>
            <a:off x="3398400" y="3075400"/>
            <a:ext cx="7557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football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8"/>
          <p:cNvSpPr txBox="1"/>
          <p:nvPr/>
        </p:nvSpPr>
        <p:spPr>
          <a:xfrm>
            <a:off x="4389000" y="3075400"/>
            <a:ext cx="7557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and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8"/>
          <p:cNvSpPr txBox="1"/>
          <p:nvPr/>
        </p:nvSpPr>
        <p:spPr>
          <a:xfrm>
            <a:off x="5379600" y="3075400"/>
            <a:ext cx="7557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he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8"/>
          <p:cNvSpPr txBox="1"/>
          <p:nvPr/>
        </p:nvSpPr>
        <p:spPr>
          <a:xfrm>
            <a:off x="6370200" y="3075400"/>
            <a:ext cx="7557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scored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8"/>
          <p:cNvSpPr txBox="1"/>
          <p:nvPr/>
        </p:nvSpPr>
        <p:spPr>
          <a:xfrm>
            <a:off x="7360800" y="3075400"/>
            <a:ext cx="7557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goal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8"/>
          <p:cNvSpPr txBox="1"/>
          <p:nvPr/>
        </p:nvSpPr>
        <p:spPr>
          <a:xfrm>
            <a:off x="5254650" y="859625"/>
            <a:ext cx="10056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Knowledge of ‘he’ and all the context</a:t>
            </a:r>
            <a:endParaRPr sz="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8"/>
          <p:cNvSpPr txBox="1"/>
          <p:nvPr/>
        </p:nvSpPr>
        <p:spPr>
          <a:xfrm>
            <a:off x="2821050" y="3875350"/>
            <a:ext cx="4632000" cy="8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Great news!!!</a:t>
            </a:r>
            <a:endParaRPr sz="12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Encoding for each word the sequence can be done in 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parallel.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8"/>
          <p:cNvSpPr txBox="1"/>
          <p:nvPr/>
        </p:nvSpPr>
        <p:spPr>
          <a:xfrm>
            <a:off x="830700" y="793825"/>
            <a:ext cx="3367800" cy="5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Self Attention</a:t>
            </a:r>
            <a:endParaRPr b="1"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3" name="Google Shape;283;p28"/>
          <p:cNvCxnSpPr>
            <a:stCxn id="277" idx="0"/>
            <a:endCxn id="280" idx="2"/>
          </p:cNvCxnSpPr>
          <p:nvPr/>
        </p:nvCxnSpPr>
        <p:spPr>
          <a:xfrm rot="10800000">
            <a:off x="5757450" y="1525600"/>
            <a:ext cx="0" cy="15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4" name="Google Shape;284;p28"/>
          <p:cNvCxnSpPr>
            <a:stCxn id="273" idx="0"/>
          </p:cNvCxnSpPr>
          <p:nvPr/>
        </p:nvCxnSpPr>
        <p:spPr>
          <a:xfrm flipH="1" rot="10800000">
            <a:off x="1795050" y="1662400"/>
            <a:ext cx="3579900" cy="141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5" name="Google Shape;285;p28"/>
          <p:cNvCxnSpPr>
            <a:stCxn id="274" idx="0"/>
          </p:cNvCxnSpPr>
          <p:nvPr/>
        </p:nvCxnSpPr>
        <p:spPr>
          <a:xfrm flipH="1" rot="10800000">
            <a:off x="2785650" y="1766500"/>
            <a:ext cx="2617500" cy="130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6" name="Google Shape;286;p28"/>
          <p:cNvCxnSpPr>
            <a:stCxn id="275" idx="0"/>
          </p:cNvCxnSpPr>
          <p:nvPr/>
        </p:nvCxnSpPr>
        <p:spPr>
          <a:xfrm flipH="1" rot="10800000">
            <a:off x="3776250" y="1889200"/>
            <a:ext cx="1645800" cy="118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7" name="Google Shape;287;p28"/>
          <p:cNvCxnSpPr>
            <a:stCxn id="276" idx="0"/>
          </p:cNvCxnSpPr>
          <p:nvPr/>
        </p:nvCxnSpPr>
        <p:spPr>
          <a:xfrm flipH="1" rot="10800000">
            <a:off x="4766850" y="1927000"/>
            <a:ext cx="740400" cy="114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8" name="Google Shape;288;p28"/>
          <p:cNvCxnSpPr>
            <a:stCxn id="278" idx="0"/>
          </p:cNvCxnSpPr>
          <p:nvPr/>
        </p:nvCxnSpPr>
        <p:spPr>
          <a:xfrm rot="10800000">
            <a:off x="5979450" y="1766500"/>
            <a:ext cx="768600" cy="130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9" name="Google Shape;289;p28"/>
          <p:cNvCxnSpPr>
            <a:stCxn id="279" idx="0"/>
          </p:cNvCxnSpPr>
          <p:nvPr/>
        </p:nvCxnSpPr>
        <p:spPr>
          <a:xfrm rot="10800000">
            <a:off x="6206250" y="1719100"/>
            <a:ext cx="1532400" cy="135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9"/>
          <p:cNvSpPr/>
          <p:nvPr/>
        </p:nvSpPr>
        <p:spPr>
          <a:xfrm>
            <a:off x="957475" y="2173500"/>
            <a:ext cx="2102700" cy="7965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Encoder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(with Dense Layers)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29"/>
          <p:cNvSpPr txBox="1"/>
          <p:nvPr/>
        </p:nvSpPr>
        <p:spPr>
          <a:xfrm>
            <a:off x="909500" y="3920725"/>
            <a:ext cx="4846500" cy="8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Understanding Encoder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Transformer Model</a:t>
            </a:r>
            <a:endParaRPr b="1"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9"/>
          <p:cNvSpPr/>
          <p:nvPr/>
        </p:nvSpPr>
        <p:spPr>
          <a:xfrm>
            <a:off x="4779825" y="1427550"/>
            <a:ext cx="3400500" cy="228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9"/>
          <p:cNvSpPr/>
          <p:nvPr/>
        </p:nvSpPr>
        <p:spPr>
          <a:xfrm>
            <a:off x="5105625" y="1813675"/>
            <a:ext cx="2748900" cy="6612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Feed Forward Network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(Fully Connected)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9"/>
          <p:cNvSpPr/>
          <p:nvPr/>
        </p:nvSpPr>
        <p:spPr>
          <a:xfrm>
            <a:off x="5105625" y="2727925"/>
            <a:ext cx="2748900" cy="6612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Self Attention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9" name="Google Shape;299;p29"/>
          <p:cNvCxnSpPr/>
          <p:nvPr/>
        </p:nvCxnSpPr>
        <p:spPr>
          <a:xfrm flipH="1" rot="10800000">
            <a:off x="3060175" y="2186250"/>
            <a:ext cx="1030200" cy="38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0" name="Google Shape;300;p29"/>
          <p:cNvCxnSpPr>
            <a:stCxn id="294" idx="3"/>
          </p:cNvCxnSpPr>
          <p:nvPr/>
        </p:nvCxnSpPr>
        <p:spPr>
          <a:xfrm>
            <a:off x="3060175" y="2571750"/>
            <a:ext cx="1001700" cy="30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1" name="Google Shape;301;p29"/>
          <p:cNvSpPr txBox="1"/>
          <p:nvPr/>
        </p:nvSpPr>
        <p:spPr>
          <a:xfrm>
            <a:off x="4979625" y="225300"/>
            <a:ext cx="28749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In Transformer model, Encoder is made up of two type of layers</a:t>
            </a:r>
            <a:endParaRPr sz="12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29"/>
          <p:cNvSpPr txBox="1"/>
          <p:nvPr/>
        </p:nvSpPr>
        <p:spPr>
          <a:xfrm>
            <a:off x="4779825" y="3996925"/>
            <a:ext cx="34005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Embeddings</a:t>
            </a:r>
            <a:endParaRPr b="1"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3" name="Google Shape;303;p29"/>
          <p:cNvCxnSpPr>
            <a:stCxn id="302" idx="0"/>
            <a:endCxn id="298" idx="2"/>
          </p:cNvCxnSpPr>
          <p:nvPr/>
        </p:nvCxnSpPr>
        <p:spPr>
          <a:xfrm rot="10800000">
            <a:off x="6480075" y="3389125"/>
            <a:ext cx="0" cy="6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4" name="Google Shape;304;p29"/>
          <p:cNvCxnSpPr>
            <a:stCxn id="298" idx="0"/>
            <a:endCxn id="297" idx="2"/>
          </p:cNvCxnSpPr>
          <p:nvPr/>
        </p:nvCxnSpPr>
        <p:spPr>
          <a:xfrm rot="10800000">
            <a:off x="6480075" y="2474725"/>
            <a:ext cx="0" cy="25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5" name="Google Shape;305;p29"/>
          <p:cNvCxnSpPr>
            <a:stCxn id="297" idx="0"/>
          </p:cNvCxnSpPr>
          <p:nvPr/>
        </p:nvCxnSpPr>
        <p:spPr>
          <a:xfrm rot="10800000">
            <a:off x="6470775" y="1161775"/>
            <a:ext cx="9300" cy="65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0"/>
          <p:cNvSpPr txBox="1"/>
          <p:nvPr/>
        </p:nvSpPr>
        <p:spPr>
          <a:xfrm>
            <a:off x="4621650" y="2299050"/>
            <a:ext cx="3587100" cy="5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Implementing </a:t>
            </a:r>
            <a:endParaRPr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Self Attention</a:t>
            </a:r>
            <a:endParaRPr b="1"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1" name="Google Shape;3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430222" cy="514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"/>
          <p:cNvSpPr txBox="1"/>
          <p:nvPr/>
        </p:nvSpPr>
        <p:spPr>
          <a:xfrm>
            <a:off x="3406050" y="315125"/>
            <a:ext cx="2340600" cy="5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Implementing </a:t>
            </a:r>
            <a:endParaRPr b="1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Self Attention</a:t>
            </a:r>
            <a:endParaRPr b="1"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" name="Google Shape;317;p31"/>
          <p:cNvSpPr txBox="1"/>
          <p:nvPr/>
        </p:nvSpPr>
        <p:spPr>
          <a:xfrm>
            <a:off x="2974950" y="4352400"/>
            <a:ext cx="755700" cy="245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Who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" name="Google Shape;318;p31"/>
          <p:cNvSpPr txBox="1"/>
          <p:nvPr/>
        </p:nvSpPr>
        <p:spPr>
          <a:xfrm>
            <a:off x="4194150" y="4352400"/>
            <a:ext cx="755700" cy="245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s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31"/>
          <p:cNvSpPr txBox="1"/>
          <p:nvPr/>
        </p:nvSpPr>
        <p:spPr>
          <a:xfrm>
            <a:off x="5489550" y="4352400"/>
            <a:ext cx="755700" cy="245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Tendulkar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" name="Google Shape;320;p31"/>
          <p:cNvSpPr txBox="1"/>
          <p:nvPr/>
        </p:nvSpPr>
        <p:spPr>
          <a:xfrm>
            <a:off x="1069950" y="4352400"/>
            <a:ext cx="11934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Input Sentence</a:t>
            </a:r>
            <a:endParaRPr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1" name="Google Shape;321;p31"/>
          <p:cNvGraphicFramePr/>
          <p:nvPr/>
        </p:nvGraphicFramePr>
        <p:xfrm>
          <a:off x="2922075" y="3737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{C0EAB25A-2921-4D14-99C0-04D3A448AF20}</a:tableStyleId>
              </a:tblPr>
              <a:tblGrid>
                <a:gridCol w="287150"/>
                <a:gridCol w="287150"/>
                <a:gridCol w="287150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322" name="Google Shape;322;p31"/>
          <p:cNvSpPr txBox="1"/>
          <p:nvPr/>
        </p:nvSpPr>
        <p:spPr>
          <a:xfrm>
            <a:off x="2592750" y="3709300"/>
            <a:ext cx="382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aseline="-25000"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aseline="-25000"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1"/>
          <p:cNvSpPr txBox="1"/>
          <p:nvPr/>
        </p:nvSpPr>
        <p:spPr>
          <a:xfrm>
            <a:off x="1069950" y="3742800"/>
            <a:ext cx="11934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Embedding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4" name="Google Shape;324;p31"/>
          <p:cNvGraphicFramePr/>
          <p:nvPr/>
        </p:nvGraphicFramePr>
        <p:xfrm>
          <a:off x="4141275" y="3737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{C0EAB25A-2921-4D14-99C0-04D3A448AF20}</a:tableStyleId>
              </a:tblPr>
              <a:tblGrid>
                <a:gridCol w="287150"/>
                <a:gridCol w="287150"/>
                <a:gridCol w="287150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325" name="Google Shape;325;p31"/>
          <p:cNvSpPr txBox="1"/>
          <p:nvPr/>
        </p:nvSpPr>
        <p:spPr>
          <a:xfrm>
            <a:off x="3811950" y="3709300"/>
            <a:ext cx="382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aseline="-25000"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aseline="-25000"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6" name="Google Shape;326;p31"/>
          <p:cNvGraphicFramePr/>
          <p:nvPr/>
        </p:nvGraphicFramePr>
        <p:xfrm>
          <a:off x="5436675" y="3737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{C0EAB25A-2921-4D14-99C0-04D3A448AF20}</a:tableStyleId>
              </a:tblPr>
              <a:tblGrid>
                <a:gridCol w="287150"/>
                <a:gridCol w="287150"/>
                <a:gridCol w="287150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327" name="Google Shape;327;p31"/>
          <p:cNvSpPr txBox="1"/>
          <p:nvPr/>
        </p:nvSpPr>
        <p:spPr>
          <a:xfrm>
            <a:off x="5107350" y="3709300"/>
            <a:ext cx="382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aseline="-25000"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aseline="-25000"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8" name="Google Shape;328;p31"/>
          <p:cNvCxnSpPr>
            <a:stCxn id="317" idx="0"/>
          </p:cNvCxnSpPr>
          <p:nvPr/>
        </p:nvCxnSpPr>
        <p:spPr>
          <a:xfrm flipH="1" rot="10800000">
            <a:off x="3352800" y="3958500"/>
            <a:ext cx="8700" cy="3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9" name="Google Shape;329;p31"/>
          <p:cNvCxnSpPr/>
          <p:nvPr/>
        </p:nvCxnSpPr>
        <p:spPr>
          <a:xfrm flipH="1" rot="10800000">
            <a:off x="4572000" y="3958500"/>
            <a:ext cx="8700" cy="3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0" name="Google Shape;330;p31"/>
          <p:cNvCxnSpPr/>
          <p:nvPr/>
        </p:nvCxnSpPr>
        <p:spPr>
          <a:xfrm flipH="1" rot="10800000">
            <a:off x="5867400" y="3958500"/>
            <a:ext cx="8700" cy="3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1" name="Google Shape;331;p31"/>
          <p:cNvSpPr txBox="1"/>
          <p:nvPr/>
        </p:nvSpPr>
        <p:spPr>
          <a:xfrm>
            <a:off x="6608725" y="3742800"/>
            <a:ext cx="11934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Embedding is created for each word</a:t>
            </a:r>
            <a:endParaRPr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32" name="Google Shape;332;p31"/>
          <p:cNvGraphicFramePr/>
          <p:nvPr/>
        </p:nvGraphicFramePr>
        <p:xfrm>
          <a:off x="2922075" y="3052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{C0EAB25A-2921-4D14-99C0-04D3A448AF20}</a:tableStyleId>
              </a:tblPr>
              <a:tblGrid>
                <a:gridCol w="287150"/>
                <a:gridCol w="287150"/>
                <a:gridCol w="287150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333" name="Google Shape;333;p31"/>
          <p:cNvSpPr txBox="1"/>
          <p:nvPr/>
        </p:nvSpPr>
        <p:spPr>
          <a:xfrm>
            <a:off x="2592750" y="3023500"/>
            <a:ext cx="382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q</a:t>
            </a:r>
            <a:r>
              <a:rPr baseline="-25000"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aseline="-25000"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" name="Google Shape;334;p31"/>
          <p:cNvSpPr txBox="1"/>
          <p:nvPr/>
        </p:nvSpPr>
        <p:spPr>
          <a:xfrm>
            <a:off x="1069950" y="3057000"/>
            <a:ext cx="11934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Query Vector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35" name="Google Shape;335;p31"/>
          <p:cNvGraphicFramePr/>
          <p:nvPr/>
        </p:nvGraphicFramePr>
        <p:xfrm>
          <a:off x="4141275" y="3052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{C0EAB25A-2921-4D14-99C0-04D3A448AF20}</a:tableStyleId>
              </a:tblPr>
              <a:tblGrid>
                <a:gridCol w="287150"/>
                <a:gridCol w="287150"/>
                <a:gridCol w="287150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336" name="Google Shape;336;p31"/>
          <p:cNvSpPr txBox="1"/>
          <p:nvPr/>
        </p:nvSpPr>
        <p:spPr>
          <a:xfrm>
            <a:off x="3811950" y="3023500"/>
            <a:ext cx="382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q</a:t>
            </a:r>
            <a:r>
              <a:rPr baseline="-25000"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aseline="-25000"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37" name="Google Shape;337;p31"/>
          <p:cNvGraphicFramePr/>
          <p:nvPr/>
        </p:nvGraphicFramePr>
        <p:xfrm>
          <a:off x="5436675" y="3052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{C0EAB25A-2921-4D14-99C0-04D3A448AF20}</a:tableStyleId>
              </a:tblPr>
              <a:tblGrid>
                <a:gridCol w="287150"/>
                <a:gridCol w="287150"/>
                <a:gridCol w="287150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338" name="Google Shape;338;p31"/>
          <p:cNvSpPr txBox="1"/>
          <p:nvPr/>
        </p:nvSpPr>
        <p:spPr>
          <a:xfrm>
            <a:off x="5107350" y="3023500"/>
            <a:ext cx="382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q</a:t>
            </a:r>
            <a:r>
              <a:rPr baseline="-25000"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aseline="-25000"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39" name="Google Shape;339;p31"/>
          <p:cNvGraphicFramePr/>
          <p:nvPr/>
        </p:nvGraphicFramePr>
        <p:xfrm>
          <a:off x="2922075" y="2594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{C0EAB25A-2921-4D14-99C0-04D3A448AF20}</a:tableStyleId>
              </a:tblPr>
              <a:tblGrid>
                <a:gridCol w="287150"/>
                <a:gridCol w="287150"/>
                <a:gridCol w="287150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340" name="Google Shape;340;p31"/>
          <p:cNvSpPr txBox="1"/>
          <p:nvPr/>
        </p:nvSpPr>
        <p:spPr>
          <a:xfrm>
            <a:off x="2592750" y="2566300"/>
            <a:ext cx="382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baseline="-25000"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aseline="-25000"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31"/>
          <p:cNvSpPr txBox="1"/>
          <p:nvPr/>
        </p:nvSpPr>
        <p:spPr>
          <a:xfrm>
            <a:off x="1069950" y="2599800"/>
            <a:ext cx="11934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Key Vector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42" name="Google Shape;342;p31"/>
          <p:cNvGraphicFramePr/>
          <p:nvPr/>
        </p:nvGraphicFramePr>
        <p:xfrm>
          <a:off x="4141275" y="2594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{C0EAB25A-2921-4D14-99C0-04D3A448AF20}</a:tableStyleId>
              </a:tblPr>
              <a:tblGrid>
                <a:gridCol w="287150"/>
                <a:gridCol w="287150"/>
                <a:gridCol w="287150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343" name="Google Shape;343;p31"/>
          <p:cNvSpPr txBox="1"/>
          <p:nvPr/>
        </p:nvSpPr>
        <p:spPr>
          <a:xfrm>
            <a:off x="3811950" y="2566300"/>
            <a:ext cx="382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baseline="-25000"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aseline="-25000"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44" name="Google Shape;344;p31"/>
          <p:cNvGraphicFramePr/>
          <p:nvPr/>
        </p:nvGraphicFramePr>
        <p:xfrm>
          <a:off x="5436675" y="2594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{C0EAB25A-2921-4D14-99C0-04D3A448AF20}</a:tableStyleId>
              </a:tblPr>
              <a:tblGrid>
                <a:gridCol w="287150"/>
                <a:gridCol w="287150"/>
                <a:gridCol w="287150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345" name="Google Shape;345;p31"/>
          <p:cNvSpPr txBox="1"/>
          <p:nvPr/>
        </p:nvSpPr>
        <p:spPr>
          <a:xfrm>
            <a:off x="5107350" y="2566300"/>
            <a:ext cx="382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baseline="-25000"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aseline="-25000"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46" name="Google Shape;346;p31"/>
          <p:cNvGraphicFramePr/>
          <p:nvPr/>
        </p:nvGraphicFramePr>
        <p:xfrm>
          <a:off x="2922075" y="2137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{C0EAB25A-2921-4D14-99C0-04D3A448AF20}</a:tableStyleId>
              </a:tblPr>
              <a:tblGrid>
                <a:gridCol w="287150"/>
                <a:gridCol w="287150"/>
                <a:gridCol w="287150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</a:tr>
            </a:tbl>
          </a:graphicData>
        </a:graphic>
      </p:graphicFrame>
      <p:sp>
        <p:nvSpPr>
          <p:cNvPr id="347" name="Google Shape;347;p31"/>
          <p:cNvSpPr txBox="1"/>
          <p:nvPr/>
        </p:nvSpPr>
        <p:spPr>
          <a:xfrm>
            <a:off x="2592750" y="2109100"/>
            <a:ext cx="382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v</a:t>
            </a:r>
            <a:r>
              <a:rPr baseline="-25000"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aseline="-25000"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" name="Google Shape;348;p31"/>
          <p:cNvSpPr txBox="1"/>
          <p:nvPr/>
        </p:nvSpPr>
        <p:spPr>
          <a:xfrm>
            <a:off x="1069950" y="2142600"/>
            <a:ext cx="11934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Values Vector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49" name="Google Shape;349;p31"/>
          <p:cNvGraphicFramePr/>
          <p:nvPr/>
        </p:nvGraphicFramePr>
        <p:xfrm>
          <a:off x="4141275" y="2137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{C0EAB25A-2921-4D14-99C0-04D3A448AF20}</a:tableStyleId>
              </a:tblPr>
              <a:tblGrid>
                <a:gridCol w="287150"/>
                <a:gridCol w="287150"/>
                <a:gridCol w="287150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</a:tr>
            </a:tbl>
          </a:graphicData>
        </a:graphic>
      </p:graphicFrame>
      <p:sp>
        <p:nvSpPr>
          <p:cNvPr id="350" name="Google Shape;350;p31"/>
          <p:cNvSpPr txBox="1"/>
          <p:nvPr/>
        </p:nvSpPr>
        <p:spPr>
          <a:xfrm>
            <a:off x="3811950" y="2109100"/>
            <a:ext cx="382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v</a:t>
            </a:r>
            <a:r>
              <a:rPr baseline="-25000"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aseline="-25000"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51" name="Google Shape;351;p31"/>
          <p:cNvGraphicFramePr/>
          <p:nvPr/>
        </p:nvGraphicFramePr>
        <p:xfrm>
          <a:off x="5436675" y="2137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{C0EAB25A-2921-4D14-99C0-04D3A448AF20}</a:tableStyleId>
              </a:tblPr>
              <a:tblGrid>
                <a:gridCol w="287150"/>
                <a:gridCol w="287150"/>
                <a:gridCol w="287150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</a:tr>
            </a:tbl>
          </a:graphicData>
        </a:graphic>
      </p:graphicFrame>
      <p:sp>
        <p:nvSpPr>
          <p:cNvPr id="352" name="Google Shape;352;p31"/>
          <p:cNvSpPr txBox="1"/>
          <p:nvPr/>
        </p:nvSpPr>
        <p:spPr>
          <a:xfrm>
            <a:off x="5107350" y="2109100"/>
            <a:ext cx="382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v</a:t>
            </a:r>
            <a:r>
              <a:rPr baseline="-25000"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aseline="-25000"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" name="Google Shape;353;p31"/>
          <p:cNvSpPr txBox="1"/>
          <p:nvPr/>
        </p:nvSpPr>
        <p:spPr>
          <a:xfrm>
            <a:off x="6540025" y="2313900"/>
            <a:ext cx="13308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For each word, 3 vectors are created using the embedding as input. These vectors are created using 3 different Dense layers</a:t>
            </a:r>
            <a:endParaRPr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4" name="Google Shape;354;p31"/>
          <p:cNvCxnSpPr/>
          <p:nvPr/>
        </p:nvCxnSpPr>
        <p:spPr>
          <a:xfrm flipH="1" rot="10800000">
            <a:off x="3352800" y="3348900"/>
            <a:ext cx="8700" cy="3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5" name="Google Shape;355;p31"/>
          <p:cNvCxnSpPr/>
          <p:nvPr/>
        </p:nvCxnSpPr>
        <p:spPr>
          <a:xfrm flipH="1" rot="10800000">
            <a:off x="4572000" y="3348900"/>
            <a:ext cx="8700" cy="3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6" name="Google Shape;356;p31"/>
          <p:cNvCxnSpPr/>
          <p:nvPr/>
        </p:nvCxnSpPr>
        <p:spPr>
          <a:xfrm flipH="1" rot="10800000">
            <a:off x="5867400" y="3348900"/>
            <a:ext cx="8700" cy="3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7" name="Google Shape;357;p31"/>
          <p:cNvSpPr txBox="1"/>
          <p:nvPr/>
        </p:nvSpPr>
        <p:spPr>
          <a:xfrm>
            <a:off x="1069950" y="1685400"/>
            <a:ext cx="11934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Scores for each word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8" name="Google Shape;358;p31"/>
          <p:cNvSpPr txBox="1"/>
          <p:nvPr/>
        </p:nvSpPr>
        <p:spPr>
          <a:xfrm>
            <a:off x="6540025" y="1247100"/>
            <a:ext cx="13308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Score for each word involves dot product of query vector of the word with key vectors of all the words in the sentence</a:t>
            </a:r>
            <a:endParaRPr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" name="Google Shape;359;p31"/>
          <p:cNvSpPr txBox="1"/>
          <p:nvPr/>
        </p:nvSpPr>
        <p:spPr>
          <a:xfrm>
            <a:off x="2760450" y="1681038"/>
            <a:ext cx="11934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b="1"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" name="Google Shape;360;p31"/>
          <p:cNvSpPr txBox="1"/>
          <p:nvPr/>
        </p:nvSpPr>
        <p:spPr>
          <a:xfrm>
            <a:off x="3979650" y="1681038"/>
            <a:ext cx="11934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b="1"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31"/>
          <p:cNvSpPr txBox="1"/>
          <p:nvPr/>
        </p:nvSpPr>
        <p:spPr>
          <a:xfrm>
            <a:off x="5275050" y="1681038"/>
            <a:ext cx="11934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b="1"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2"/>
          <p:cNvSpPr txBox="1"/>
          <p:nvPr/>
        </p:nvSpPr>
        <p:spPr>
          <a:xfrm>
            <a:off x="2974950" y="4352400"/>
            <a:ext cx="755700" cy="2457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Who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" name="Google Shape;367;p32"/>
          <p:cNvSpPr txBox="1"/>
          <p:nvPr/>
        </p:nvSpPr>
        <p:spPr>
          <a:xfrm>
            <a:off x="4194150" y="4352400"/>
            <a:ext cx="755700" cy="2457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is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" name="Google Shape;368;p32"/>
          <p:cNvSpPr txBox="1"/>
          <p:nvPr/>
        </p:nvSpPr>
        <p:spPr>
          <a:xfrm>
            <a:off x="5489550" y="4352400"/>
            <a:ext cx="755700" cy="2457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Tendulkar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" name="Google Shape;369;p32"/>
          <p:cNvSpPr txBox="1"/>
          <p:nvPr/>
        </p:nvSpPr>
        <p:spPr>
          <a:xfrm>
            <a:off x="1069950" y="4352400"/>
            <a:ext cx="11934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Input Sentence</a:t>
            </a:r>
            <a:endParaRPr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70" name="Google Shape;370;p32"/>
          <p:cNvGraphicFramePr/>
          <p:nvPr/>
        </p:nvGraphicFramePr>
        <p:xfrm>
          <a:off x="2922075" y="3737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{C0EAB25A-2921-4D14-99C0-04D3A448AF20}</a:tableStyleId>
              </a:tblPr>
              <a:tblGrid>
                <a:gridCol w="287150"/>
                <a:gridCol w="287150"/>
                <a:gridCol w="287150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371" name="Google Shape;371;p32"/>
          <p:cNvSpPr txBox="1"/>
          <p:nvPr/>
        </p:nvSpPr>
        <p:spPr>
          <a:xfrm>
            <a:off x="2592750" y="3709300"/>
            <a:ext cx="382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aseline="-25000"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aseline="-25000"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" name="Google Shape;372;p32"/>
          <p:cNvSpPr txBox="1"/>
          <p:nvPr/>
        </p:nvSpPr>
        <p:spPr>
          <a:xfrm>
            <a:off x="1069950" y="3742800"/>
            <a:ext cx="11934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Embedding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73" name="Google Shape;373;p32"/>
          <p:cNvGraphicFramePr/>
          <p:nvPr/>
        </p:nvGraphicFramePr>
        <p:xfrm>
          <a:off x="4141275" y="3737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{C0EAB25A-2921-4D14-99C0-04D3A448AF20}</a:tableStyleId>
              </a:tblPr>
              <a:tblGrid>
                <a:gridCol w="287150"/>
                <a:gridCol w="287150"/>
                <a:gridCol w="287150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374" name="Google Shape;374;p32"/>
          <p:cNvSpPr txBox="1"/>
          <p:nvPr/>
        </p:nvSpPr>
        <p:spPr>
          <a:xfrm>
            <a:off x="3811950" y="3709300"/>
            <a:ext cx="382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aseline="-25000"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aseline="-25000"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75" name="Google Shape;375;p32"/>
          <p:cNvGraphicFramePr/>
          <p:nvPr/>
        </p:nvGraphicFramePr>
        <p:xfrm>
          <a:off x="5436675" y="3737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{C0EAB25A-2921-4D14-99C0-04D3A448AF20}</a:tableStyleId>
              </a:tblPr>
              <a:tblGrid>
                <a:gridCol w="287150"/>
                <a:gridCol w="287150"/>
                <a:gridCol w="287150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376" name="Google Shape;376;p32"/>
          <p:cNvSpPr txBox="1"/>
          <p:nvPr/>
        </p:nvSpPr>
        <p:spPr>
          <a:xfrm>
            <a:off x="5107350" y="3709300"/>
            <a:ext cx="382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aseline="-25000"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aseline="-25000"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7" name="Google Shape;377;p32"/>
          <p:cNvCxnSpPr>
            <a:stCxn id="366" idx="0"/>
          </p:cNvCxnSpPr>
          <p:nvPr/>
        </p:nvCxnSpPr>
        <p:spPr>
          <a:xfrm flipH="1" rot="10800000">
            <a:off x="3352800" y="3958500"/>
            <a:ext cx="8700" cy="3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8" name="Google Shape;378;p32"/>
          <p:cNvCxnSpPr/>
          <p:nvPr/>
        </p:nvCxnSpPr>
        <p:spPr>
          <a:xfrm flipH="1" rot="10800000">
            <a:off x="4572000" y="3958500"/>
            <a:ext cx="8700" cy="3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9" name="Google Shape;379;p32"/>
          <p:cNvCxnSpPr/>
          <p:nvPr/>
        </p:nvCxnSpPr>
        <p:spPr>
          <a:xfrm flipH="1" rot="10800000">
            <a:off x="5867400" y="3958500"/>
            <a:ext cx="8700" cy="3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380" name="Google Shape;380;p32"/>
          <p:cNvGraphicFramePr/>
          <p:nvPr/>
        </p:nvGraphicFramePr>
        <p:xfrm>
          <a:off x="2922075" y="3052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{C0EAB25A-2921-4D14-99C0-04D3A448AF20}</a:tableStyleId>
              </a:tblPr>
              <a:tblGrid>
                <a:gridCol w="287150"/>
                <a:gridCol w="287150"/>
                <a:gridCol w="287150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381" name="Google Shape;381;p32"/>
          <p:cNvSpPr txBox="1"/>
          <p:nvPr/>
        </p:nvSpPr>
        <p:spPr>
          <a:xfrm>
            <a:off x="2592750" y="3023500"/>
            <a:ext cx="382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q</a:t>
            </a:r>
            <a:r>
              <a:rPr baseline="-25000"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aseline="-25000"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p32"/>
          <p:cNvSpPr txBox="1"/>
          <p:nvPr/>
        </p:nvSpPr>
        <p:spPr>
          <a:xfrm>
            <a:off x="1069950" y="3057000"/>
            <a:ext cx="11934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Query Vector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83" name="Google Shape;383;p32"/>
          <p:cNvGraphicFramePr/>
          <p:nvPr/>
        </p:nvGraphicFramePr>
        <p:xfrm>
          <a:off x="4141275" y="3052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{C0EAB25A-2921-4D14-99C0-04D3A448AF20}</a:tableStyleId>
              </a:tblPr>
              <a:tblGrid>
                <a:gridCol w="287150"/>
                <a:gridCol w="287150"/>
                <a:gridCol w="287150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384" name="Google Shape;384;p32"/>
          <p:cNvSpPr txBox="1"/>
          <p:nvPr/>
        </p:nvSpPr>
        <p:spPr>
          <a:xfrm>
            <a:off x="3811950" y="3023500"/>
            <a:ext cx="382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q</a:t>
            </a:r>
            <a:r>
              <a:rPr baseline="-25000"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aseline="-25000"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85" name="Google Shape;385;p32"/>
          <p:cNvGraphicFramePr/>
          <p:nvPr/>
        </p:nvGraphicFramePr>
        <p:xfrm>
          <a:off x="5436675" y="3052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{C0EAB25A-2921-4D14-99C0-04D3A448AF20}</a:tableStyleId>
              </a:tblPr>
              <a:tblGrid>
                <a:gridCol w="287150"/>
                <a:gridCol w="287150"/>
                <a:gridCol w="287150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386" name="Google Shape;386;p32"/>
          <p:cNvSpPr txBox="1"/>
          <p:nvPr/>
        </p:nvSpPr>
        <p:spPr>
          <a:xfrm>
            <a:off x="5107350" y="3023500"/>
            <a:ext cx="382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q</a:t>
            </a:r>
            <a:r>
              <a:rPr baseline="-25000"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aseline="-25000"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87" name="Google Shape;387;p32"/>
          <p:cNvGraphicFramePr/>
          <p:nvPr/>
        </p:nvGraphicFramePr>
        <p:xfrm>
          <a:off x="2922075" y="2594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{C0EAB25A-2921-4D14-99C0-04D3A448AF20}</a:tableStyleId>
              </a:tblPr>
              <a:tblGrid>
                <a:gridCol w="287150"/>
                <a:gridCol w="287150"/>
                <a:gridCol w="287150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388" name="Google Shape;388;p32"/>
          <p:cNvSpPr txBox="1"/>
          <p:nvPr/>
        </p:nvSpPr>
        <p:spPr>
          <a:xfrm>
            <a:off x="2592750" y="2566300"/>
            <a:ext cx="382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baseline="-25000"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aseline="-25000"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" name="Google Shape;389;p32"/>
          <p:cNvSpPr txBox="1"/>
          <p:nvPr/>
        </p:nvSpPr>
        <p:spPr>
          <a:xfrm>
            <a:off x="1069950" y="2599800"/>
            <a:ext cx="11934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Key Vector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90" name="Google Shape;390;p32"/>
          <p:cNvGraphicFramePr/>
          <p:nvPr/>
        </p:nvGraphicFramePr>
        <p:xfrm>
          <a:off x="4141275" y="2594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{C0EAB25A-2921-4D14-99C0-04D3A448AF20}</a:tableStyleId>
              </a:tblPr>
              <a:tblGrid>
                <a:gridCol w="287150"/>
                <a:gridCol w="287150"/>
                <a:gridCol w="287150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391" name="Google Shape;391;p32"/>
          <p:cNvSpPr txBox="1"/>
          <p:nvPr/>
        </p:nvSpPr>
        <p:spPr>
          <a:xfrm>
            <a:off x="3811950" y="2566300"/>
            <a:ext cx="382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baseline="-25000"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aseline="-25000"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92" name="Google Shape;392;p32"/>
          <p:cNvGraphicFramePr/>
          <p:nvPr/>
        </p:nvGraphicFramePr>
        <p:xfrm>
          <a:off x="5436675" y="2594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{C0EAB25A-2921-4D14-99C0-04D3A448AF20}</a:tableStyleId>
              </a:tblPr>
              <a:tblGrid>
                <a:gridCol w="287150"/>
                <a:gridCol w="287150"/>
                <a:gridCol w="287150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393" name="Google Shape;393;p32"/>
          <p:cNvSpPr txBox="1"/>
          <p:nvPr/>
        </p:nvSpPr>
        <p:spPr>
          <a:xfrm>
            <a:off x="5107350" y="2566300"/>
            <a:ext cx="382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baseline="-25000"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aseline="-25000"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94" name="Google Shape;394;p32"/>
          <p:cNvGraphicFramePr/>
          <p:nvPr/>
        </p:nvGraphicFramePr>
        <p:xfrm>
          <a:off x="2922075" y="2137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{C0EAB25A-2921-4D14-99C0-04D3A448AF20}</a:tableStyleId>
              </a:tblPr>
              <a:tblGrid>
                <a:gridCol w="287150"/>
                <a:gridCol w="287150"/>
                <a:gridCol w="287150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</a:tr>
            </a:tbl>
          </a:graphicData>
        </a:graphic>
      </p:graphicFrame>
      <p:sp>
        <p:nvSpPr>
          <p:cNvPr id="395" name="Google Shape;395;p32"/>
          <p:cNvSpPr txBox="1"/>
          <p:nvPr/>
        </p:nvSpPr>
        <p:spPr>
          <a:xfrm>
            <a:off x="2592750" y="2109100"/>
            <a:ext cx="382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v</a:t>
            </a:r>
            <a:r>
              <a:rPr baseline="-25000"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aseline="-25000"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6" name="Google Shape;396;p32"/>
          <p:cNvSpPr txBox="1"/>
          <p:nvPr/>
        </p:nvSpPr>
        <p:spPr>
          <a:xfrm>
            <a:off x="1069950" y="2142600"/>
            <a:ext cx="11934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Values Vector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97" name="Google Shape;397;p32"/>
          <p:cNvGraphicFramePr/>
          <p:nvPr/>
        </p:nvGraphicFramePr>
        <p:xfrm>
          <a:off x="4141275" y="2137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{C0EAB25A-2921-4D14-99C0-04D3A448AF20}</a:tableStyleId>
              </a:tblPr>
              <a:tblGrid>
                <a:gridCol w="287150"/>
                <a:gridCol w="287150"/>
                <a:gridCol w="287150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</a:tr>
            </a:tbl>
          </a:graphicData>
        </a:graphic>
      </p:graphicFrame>
      <p:sp>
        <p:nvSpPr>
          <p:cNvPr id="398" name="Google Shape;398;p32"/>
          <p:cNvSpPr txBox="1"/>
          <p:nvPr/>
        </p:nvSpPr>
        <p:spPr>
          <a:xfrm>
            <a:off x="3811950" y="2109100"/>
            <a:ext cx="382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v</a:t>
            </a:r>
            <a:r>
              <a:rPr baseline="-25000"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aseline="-25000"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99" name="Google Shape;399;p32"/>
          <p:cNvGraphicFramePr/>
          <p:nvPr/>
        </p:nvGraphicFramePr>
        <p:xfrm>
          <a:off x="5436675" y="2137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{C0EAB25A-2921-4D14-99C0-04D3A448AF20}</a:tableStyleId>
              </a:tblPr>
              <a:tblGrid>
                <a:gridCol w="287150"/>
                <a:gridCol w="287150"/>
                <a:gridCol w="287150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</a:tr>
            </a:tbl>
          </a:graphicData>
        </a:graphic>
      </p:graphicFrame>
      <p:sp>
        <p:nvSpPr>
          <p:cNvPr id="400" name="Google Shape;400;p32"/>
          <p:cNvSpPr txBox="1"/>
          <p:nvPr/>
        </p:nvSpPr>
        <p:spPr>
          <a:xfrm>
            <a:off x="5107350" y="2109100"/>
            <a:ext cx="382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v</a:t>
            </a:r>
            <a:r>
              <a:rPr baseline="-25000"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aseline="-25000"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1" name="Google Shape;401;p32"/>
          <p:cNvCxnSpPr/>
          <p:nvPr/>
        </p:nvCxnSpPr>
        <p:spPr>
          <a:xfrm flipH="1" rot="10800000">
            <a:off x="3352800" y="3348900"/>
            <a:ext cx="8700" cy="3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2" name="Google Shape;402;p32"/>
          <p:cNvCxnSpPr/>
          <p:nvPr/>
        </p:nvCxnSpPr>
        <p:spPr>
          <a:xfrm flipH="1" rot="10800000">
            <a:off x="4572000" y="3348900"/>
            <a:ext cx="8700" cy="3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3" name="Google Shape;403;p32"/>
          <p:cNvCxnSpPr/>
          <p:nvPr/>
        </p:nvCxnSpPr>
        <p:spPr>
          <a:xfrm flipH="1" rot="10800000">
            <a:off x="5867400" y="3348900"/>
            <a:ext cx="8700" cy="3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4" name="Google Shape;404;p32"/>
          <p:cNvSpPr txBox="1"/>
          <p:nvPr/>
        </p:nvSpPr>
        <p:spPr>
          <a:xfrm>
            <a:off x="1069950" y="1685400"/>
            <a:ext cx="11934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Scores for each word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" name="Google Shape;405;p32"/>
          <p:cNvSpPr txBox="1"/>
          <p:nvPr/>
        </p:nvSpPr>
        <p:spPr>
          <a:xfrm>
            <a:off x="6880650" y="2979425"/>
            <a:ext cx="18384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Calculating Self Attention for 1st word</a:t>
            </a:r>
            <a:endParaRPr b="1" sz="12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6" name="Google Shape;406;p32"/>
          <p:cNvSpPr txBox="1"/>
          <p:nvPr/>
        </p:nvSpPr>
        <p:spPr>
          <a:xfrm>
            <a:off x="2760450" y="1681038"/>
            <a:ext cx="11934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q</a:t>
            </a:r>
            <a:r>
              <a:rPr b="1" baseline="-25000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1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1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k</a:t>
            </a:r>
            <a:r>
              <a:rPr b="1" baseline="-25000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 baseline="-25000"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" name="Google Shape;407;p32"/>
          <p:cNvSpPr txBox="1"/>
          <p:nvPr/>
        </p:nvSpPr>
        <p:spPr>
          <a:xfrm>
            <a:off x="3979650" y="1681038"/>
            <a:ext cx="11934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q</a:t>
            </a:r>
            <a:r>
              <a:rPr b="1" baseline="-25000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1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x k</a:t>
            </a:r>
            <a:r>
              <a:rPr b="1" baseline="-25000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8" name="Google Shape;408;p32"/>
          <p:cNvSpPr txBox="1"/>
          <p:nvPr/>
        </p:nvSpPr>
        <p:spPr>
          <a:xfrm>
            <a:off x="5275050" y="1681038"/>
            <a:ext cx="11934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q</a:t>
            </a:r>
            <a:r>
              <a:rPr b="1" baseline="-25000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1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x k</a:t>
            </a:r>
            <a:r>
              <a:rPr b="1" baseline="-25000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9" name="Google Shape;409;p32"/>
          <p:cNvCxnSpPr/>
          <p:nvPr/>
        </p:nvCxnSpPr>
        <p:spPr>
          <a:xfrm rot="10800000">
            <a:off x="3901450" y="1988325"/>
            <a:ext cx="28200" cy="2753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32"/>
          <p:cNvCxnSpPr/>
          <p:nvPr/>
        </p:nvCxnSpPr>
        <p:spPr>
          <a:xfrm>
            <a:off x="3905100" y="2002600"/>
            <a:ext cx="2786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1" name="Google Shape;411;p32"/>
          <p:cNvCxnSpPr/>
          <p:nvPr/>
        </p:nvCxnSpPr>
        <p:spPr>
          <a:xfrm flipH="1" rot="10800000">
            <a:off x="6695575" y="311800"/>
            <a:ext cx="9600" cy="1690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2" name="Google Shape;412;p32"/>
          <p:cNvSpPr txBox="1"/>
          <p:nvPr/>
        </p:nvSpPr>
        <p:spPr>
          <a:xfrm>
            <a:off x="6761125" y="1685400"/>
            <a:ext cx="22980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Dot product of query vector of 1st word and key vector of each word in the sentence.</a:t>
            </a:r>
            <a:endParaRPr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>
            <a:off x="2846750" y="2503900"/>
            <a:ext cx="2102700" cy="796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Encoder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5"/>
          <p:cNvSpPr/>
          <p:nvPr/>
        </p:nvSpPr>
        <p:spPr>
          <a:xfrm>
            <a:off x="5970950" y="2503738"/>
            <a:ext cx="2102700" cy="796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Decoder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" name="Google Shape;66;p15"/>
          <p:cNvCxnSpPr>
            <a:stCxn id="64" idx="3"/>
            <a:endCxn id="65" idx="1"/>
          </p:cNvCxnSpPr>
          <p:nvPr/>
        </p:nvCxnSpPr>
        <p:spPr>
          <a:xfrm flipH="1" rot="10800000">
            <a:off x="4949450" y="2901850"/>
            <a:ext cx="1021500" cy="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" name="Google Shape;67;p15"/>
          <p:cNvSpPr/>
          <p:nvPr/>
        </p:nvSpPr>
        <p:spPr>
          <a:xfrm>
            <a:off x="977450" y="2604712"/>
            <a:ext cx="955800" cy="5946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Padded Input Sequences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" name="Google Shape;68;p15"/>
          <p:cNvCxnSpPr>
            <a:stCxn id="67" idx="3"/>
            <a:endCxn id="64" idx="1"/>
          </p:cNvCxnSpPr>
          <p:nvPr/>
        </p:nvCxnSpPr>
        <p:spPr>
          <a:xfrm>
            <a:off x="1933250" y="2902012"/>
            <a:ext cx="913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" name="Google Shape;69;p15"/>
          <p:cNvSpPr/>
          <p:nvPr/>
        </p:nvSpPr>
        <p:spPr>
          <a:xfrm>
            <a:off x="6479000" y="3742375"/>
            <a:ext cx="1086600" cy="594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Padded Target Sequences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" name="Google Shape;70;p15"/>
          <p:cNvCxnSpPr>
            <a:stCxn id="69" idx="0"/>
            <a:endCxn id="65" idx="2"/>
          </p:cNvCxnSpPr>
          <p:nvPr/>
        </p:nvCxnSpPr>
        <p:spPr>
          <a:xfrm rot="10800000">
            <a:off x="7022300" y="3300175"/>
            <a:ext cx="0" cy="44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" name="Google Shape;71;p15"/>
          <p:cNvSpPr/>
          <p:nvPr/>
        </p:nvSpPr>
        <p:spPr>
          <a:xfrm>
            <a:off x="6107900" y="541900"/>
            <a:ext cx="1828800" cy="630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Prediction Layer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4982300" y="2495550"/>
            <a:ext cx="9558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Sentence Embedding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909500" y="3656225"/>
            <a:ext cx="4846500" cy="8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Seq2Seq Model with Attention</a:t>
            </a:r>
            <a:endParaRPr b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5970950" y="1495900"/>
            <a:ext cx="2102700" cy="594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Attention Layer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" name="Google Shape;75;p15"/>
          <p:cNvCxnSpPr>
            <a:stCxn id="64" idx="0"/>
            <a:endCxn id="74" idx="1"/>
          </p:cNvCxnSpPr>
          <p:nvPr/>
        </p:nvCxnSpPr>
        <p:spPr>
          <a:xfrm flipH="1" rot="10800000">
            <a:off x="3898100" y="1793200"/>
            <a:ext cx="2073000" cy="71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" name="Google Shape;76;p15"/>
          <p:cNvCxnSpPr>
            <a:stCxn id="65" idx="0"/>
            <a:endCxn id="74" idx="2"/>
          </p:cNvCxnSpPr>
          <p:nvPr/>
        </p:nvCxnSpPr>
        <p:spPr>
          <a:xfrm rot="10800000">
            <a:off x="7022300" y="2090638"/>
            <a:ext cx="0" cy="41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" name="Google Shape;77;p15"/>
          <p:cNvCxnSpPr>
            <a:stCxn id="74" idx="0"/>
            <a:endCxn id="71" idx="2"/>
          </p:cNvCxnSpPr>
          <p:nvPr/>
        </p:nvCxnSpPr>
        <p:spPr>
          <a:xfrm rot="10800000">
            <a:off x="7022300" y="1172500"/>
            <a:ext cx="0" cy="32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3"/>
          <p:cNvSpPr txBox="1"/>
          <p:nvPr/>
        </p:nvSpPr>
        <p:spPr>
          <a:xfrm>
            <a:off x="2974950" y="4352400"/>
            <a:ext cx="755700" cy="2457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Who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8" name="Google Shape;418;p33"/>
          <p:cNvSpPr txBox="1"/>
          <p:nvPr/>
        </p:nvSpPr>
        <p:spPr>
          <a:xfrm>
            <a:off x="4194150" y="4352400"/>
            <a:ext cx="755700" cy="2457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is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33"/>
          <p:cNvSpPr txBox="1"/>
          <p:nvPr/>
        </p:nvSpPr>
        <p:spPr>
          <a:xfrm>
            <a:off x="5489550" y="4352400"/>
            <a:ext cx="755700" cy="2457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Tendulkar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0" name="Google Shape;420;p33"/>
          <p:cNvSpPr txBox="1"/>
          <p:nvPr/>
        </p:nvSpPr>
        <p:spPr>
          <a:xfrm>
            <a:off x="1069950" y="4352400"/>
            <a:ext cx="11934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Input Sentence</a:t>
            </a:r>
            <a:endParaRPr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21" name="Google Shape;421;p33"/>
          <p:cNvGraphicFramePr/>
          <p:nvPr/>
        </p:nvGraphicFramePr>
        <p:xfrm>
          <a:off x="2922075" y="3737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{C0EAB25A-2921-4D14-99C0-04D3A448AF20}</a:tableStyleId>
              </a:tblPr>
              <a:tblGrid>
                <a:gridCol w="287150"/>
                <a:gridCol w="287150"/>
                <a:gridCol w="287150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422" name="Google Shape;422;p33"/>
          <p:cNvSpPr txBox="1"/>
          <p:nvPr/>
        </p:nvSpPr>
        <p:spPr>
          <a:xfrm>
            <a:off x="2592750" y="3709300"/>
            <a:ext cx="382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aseline="-25000"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aseline="-25000"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" name="Google Shape;423;p33"/>
          <p:cNvSpPr txBox="1"/>
          <p:nvPr/>
        </p:nvSpPr>
        <p:spPr>
          <a:xfrm>
            <a:off x="1069950" y="3742800"/>
            <a:ext cx="11934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Embedding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24" name="Google Shape;424;p33"/>
          <p:cNvGraphicFramePr/>
          <p:nvPr/>
        </p:nvGraphicFramePr>
        <p:xfrm>
          <a:off x="4141275" y="3737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{C0EAB25A-2921-4D14-99C0-04D3A448AF20}</a:tableStyleId>
              </a:tblPr>
              <a:tblGrid>
                <a:gridCol w="287150"/>
                <a:gridCol w="287150"/>
                <a:gridCol w="287150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425" name="Google Shape;425;p33"/>
          <p:cNvSpPr txBox="1"/>
          <p:nvPr/>
        </p:nvSpPr>
        <p:spPr>
          <a:xfrm>
            <a:off x="3811950" y="3709300"/>
            <a:ext cx="382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aseline="-25000"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aseline="-25000"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26" name="Google Shape;426;p33"/>
          <p:cNvGraphicFramePr/>
          <p:nvPr/>
        </p:nvGraphicFramePr>
        <p:xfrm>
          <a:off x="5436675" y="3737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{C0EAB25A-2921-4D14-99C0-04D3A448AF20}</a:tableStyleId>
              </a:tblPr>
              <a:tblGrid>
                <a:gridCol w="287150"/>
                <a:gridCol w="287150"/>
                <a:gridCol w="287150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427" name="Google Shape;427;p33"/>
          <p:cNvSpPr txBox="1"/>
          <p:nvPr/>
        </p:nvSpPr>
        <p:spPr>
          <a:xfrm>
            <a:off x="5107350" y="3709300"/>
            <a:ext cx="382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aseline="-25000"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aseline="-25000"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28" name="Google Shape;428;p33"/>
          <p:cNvCxnSpPr>
            <a:stCxn id="417" idx="0"/>
          </p:cNvCxnSpPr>
          <p:nvPr/>
        </p:nvCxnSpPr>
        <p:spPr>
          <a:xfrm flipH="1" rot="10800000">
            <a:off x="3352800" y="3958500"/>
            <a:ext cx="8700" cy="3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9" name="Google Shape;429;p33"/>
          <p:cNvCxnSpPr/>
          <p:nvPr/>
        </p:nvCxnSpPr>
        <p:spPr>
          <a:xfrm flipH="1" rot="10800000">
            <a:off x="4572000" y="3958500"/>
            <a:ext cx="8700" cy="3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0" name="Google Shape;430;p33"/>
          <p:cNvCxnSpPr/>
          <p:nvPr/>
        </p:nvCxnSpPr>
        <p:spPr>
          <a:xfrm flipH="1" rot="10800000">
            <a:off x="5867400" y="3958500"/>
            <a:ext cx="8700" cy="3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431" name="Google Shape;431;p33"/>
          <p:cNvGraphicFramePr/>
          <p:nvPr/>
        </p:nvGraphicFramePr>
        <p:xfrm>
          <a:off x="2922075" y="3052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{C0EAB25A-2921-4D14-99C0-04D3A448AF20}</a:tableStyleId>
              </a:tblPr>
              <a:tblGrid>
                <a:gridCol w="287150"/>
                <a:gridCol w="287150"/>
                <a:gridCol w="287150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432" name="Google Shape;432;p33"/>
          <p:cNvSpPr txBox="1"/>
          <p:nvPr/>
        </p:nvSpPr>
        <p:spPr>
          <a:xfrm>
            <a:off x="2592750" y="3023500"/>
            <a:ext cx="382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q</a:t>
            </a:r>
            <a:r>
              <a:rPr baseline="-25000"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aseline="-25000"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3" name="Google Shape;433;p33"/>
          <p:cNvSpPr txBox="1"/>
          <p:nvPr/>
        </p:nvSpPr>
        <p:spPr>
          <a:xfrm>
            <a:off x="1069950" y="3057000"/>
            <a:ext cx="11934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Query Vector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34" name="Google Shape;434;p33"/>
          <p:cNvGraphicFramePr/>
          <p:nvPr/>
        </p:nvGraphicFramePr>
        <p:xfrm>
          <a:off x="4141275" y="3052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{C0EAB25A-2921-4D14-99C0-04D3A448AF20}</a:tableStyleId>
              </a:tblPr>
              <a:tblGrid>
                <a:gridCol w="287150"/>
                <a:gridCol w="287150"/>
                <a:gridCol w="287150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435" name="Google Shape;435;p33"/>
          <p:cNvSpPr txBox="1"/>
          <p:nvPr/>
        </p:nvSpPr>
        <p:spPr>
          <a:xfrm>
            <a:off x="3811950" y="3023500"/>
            <a:ext cx="382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q</a:t>
            </a:r>
            <a:r>
              <a:rPr baseline="-25000"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aseline="-25000"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36" name="Google Shape;436;p33"/>
          <p:cNvGraphicFramePr/>
          <p:nvPr/>
        </p:nvGraphicFramePr>
        <p:xfrm>
          <a:off x="5436675" y="3052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{C0EAB25A-2921-4D14-99C0-04D3A448AF20}</a:tableStyleId>
              </a:tblPr>
              <a:tblGrid>
                <a:gridCol w="287150"/>
                <a:gridCol w="287150"/>
                <a:gridCol w="287150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437" name="Google Shape;437;p33"/>
          <p:cNvSpPr txBox="1"/>
          <p:nvPr/>
        </p:nvSpPr>
        <p:spPr>
          <a:xfrm>
            <a:off x="5107350" y="3023500"/>
            <a:ext cx="382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q</a:t>
            </a:r>
            <a:r>
              <a:rPr baseline="-25000"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aseline="-25000"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38" name="Google Shape;438;p33"/>
          <p:cNvGraphicFramePr/>
          <p:nvPr/>
        </p:nvGraphicFramePr>
        <p:xfrm>
          <a:off x="2922075" y="2594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{C0EAB25A-2921-4D14-99C0-04D3A448AF20}</a:tableStyleId>
              </a:tblPr>
              <a:tblGrid>
                <a:gridCol w="287150"/>
                <a:gridCol w="287150"/>
                <a:gridCol w="287150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439" name="Google Shape;439;p33"/>
          <p:cNvSpPr txBox="1"/>
          <p:nvPr/>
        </p:nvSpPr>
        <p:spPr>
          <a:xfrm>
            <a:off x="2592750" y="2566300"/>
            <a:ext cx="382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baseline="-25000"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aseline="-25000"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33"/>
          <p:cNvSpPr txBox="1"/>
          <p:nvPr/>
        </p:nvSpPr>
        <p:spPr>
          <a:xfrm>
            <a:off x="1069950" y="2599800"/>
            <a:ext cx="11934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Key Vector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41" name="Google Shape;441;p33"/>
          <p:cNvGraphicFramePr/>
          <p:nvPr/>
        </p:nvGraphicFramePr>
        <p:xfrm>
          <a:off x="4141275" y="2594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{C0EAB25A-2921-4D14-99C0-04D3A448AF20}</a:tableStyleId>
              </a:tblPr>
              <a:tblGrid>
                <a:gridCol w="287150"/>
                <a:gridCol w="287150"/>
                <a:gridCol w="287150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442" name="Google Shape;442;p33"/>
          <p:cNvSpPr txBox="1"/>
          <p:nvPr/>
        </p:nvSpPr>
        <p:spPr>
          <a:xfrm>
            <a:off x="3811950" y="2566300"/>
            <a:ext cx="382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baseline="-25000"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aseline="-25000"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43" name="Google Shape;443;p33"/>
          <p:cNvGraphicFramePr/>
          <p:nvPr/>
        </p:nvGraphicFramePr>
        <p:xfrm>
          <a:off x="5436675" y="2594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{C0EAB25A-2921-4D14-99C0-04D3A448AF20}</a:tableStyleId>
              </a:tblPr>
              <a:tblGrid>
                <a:gridCol w="287150"/>
                <a:gridCol w="287150"/>
                <a:gridCol w="287150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444" name="Google Shape;444;p33"/>
          <p:cNvSpPr txBox="1"/>
          <p:nvPr/>
        </p:nvSpPr>
        <p:spPr>
          <a:xfrm>
            <a:off x="5107350" y="2566300"/>
            <a:ext cx="382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baseline="-25000"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aseline="-25000"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45" name="Google Shape;445;p33"/>
          <p:cNvGraphicFramePr/>
          <p:nvPr/>
        </p:nvGraphicFramePr>
        <p:xfrm>
          <a:off x="2922075" y="2137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{C0EAB25A-2921-4D14-99C0-04D3A448AF20}</a:tableStyleId>
              </a:tblPr>
              <a:tblGrid>
                <a:gridCol w="287150"/>
                <a:gridCol w="287150"/>
                <a:gridCol w="287150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</a:tr>
            </a:tbl>
          </a:graphicData>
        </a:graphic>
      </p:graphicFrame>
      <p:sp>
        <p:nvSpPr>
          <p:cNvPr id="446" name="Google Shape;446;p33"/>
          <p:cNvSpPr txBox="1"/>
          <p:nvPr/>
        </p:nvSpPr>
        <p:spPr>
          <a:xfrm>
            <a:off x="2592750" y="2109100"/>
            <a:ext cx="382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v</a:t>
            </a:r>
            <a:r>
              <a:rPr baseline="-25000"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aseline="-25000"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" name="Google Shape;447;p33"/>
          <p:cNvSpPr txBox="1"/>
          <p:nvPr/>
        </p:nvSpPr>
        <p:spPr>
          <a:xfrm>
            <a:off x="1069950" y="2142600"/>
            <a:ext cx="11934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Values Vector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48" name="Google Shape;448;p33"/>
          <p:cNvGraphicFramePr/>
          <p:nvPr/>
        </p:nvGraphicFramePr>
        <p:xfrm>
          <a:off x="4141275" y="2137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{C0EAB25A-2921-4D14-99C0-04D3A448AF20}</a:tableStyleId>
              </a:tblPr>
              <a:tblGrid>
                <a:gridCol w="287150"/>
                <a:gridCol w="287150"/>
                <a:gridCol w="287150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</a:tr>
            </a:tbl>
          </a:graphicData>
        </a:graphic>
      </p:graphicFrame>
      <p:sp>
        <p:nvSpPr>
          <p:cNvPr id="449" name="Google Shape;449;p33"/>
          <p:cNvSpPr txBox="1"/>
          <p:nvPr/>
        </p:nvSpPr>
        <p:spPr>
          <a:xfrm>
            <a:off x="3811950" y="2109100"/>
            <a:ext cx="382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v</a:t>
            </a:r>
            <a:r>
              <a:rPr baseline="-25000"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aseline="-25000"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50" name="Google Shape;450;p33"/>
          <p:cNvGraphicFramePr/>
          <p:nvPr/>
        </p:nvGraphicFramePr>
        <p:xfrm>
          <a:off x="5436675" y="2137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{C0EAB25A-2921-4D14-99C0-04D3A448AF20}</a:tableStyleId>
              </a:tblPr>
              <a:tblGrid>
                <a:gridCol w="287150"/>
                <a:gridCol w="287150"/>
                <a:gridCol w="287150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</a:tr>
            </a:tbl>
          </a:graphicData>
        </a:graphic>
      </p:graphicFrame>
      <p:sp>
        <p:nvSpPr>
          <p:cNvPr id="451" name="Google Shape;451;p33"/>
          <p:cNvSpPr txBox="1"/>
          <p:nvPr/>
        </p:nvSpPr>
        <p:spPr>
          <a:xfrm>
            <a:off x="5107350" y="2109100"/>
            <a:ext cx="382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v</a:t>
            </a:r>
            <a:r>
              <a:rPr baseline="-25000"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aseline="-25000"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52" name="Google Shape;452;p33"/>
          <p:cNvCxnSpPr/>
          <p:nvPr/>
        </p:nvCxnSpPr>
        <p:spPr>
          <a:xfrm flipH="1" rot="10800000">
            <a:off x="3352800" y="3348900"/>
            <a:ext cx="8700" cy="3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3" name="Google Shape;453;p33"/>
          <p:cNvCxnSpPr/>
          <p:nvPr/>
        </p:nvCxnSpPr>
        <p:spPr>
          <a:xfrm flipH="1" rot="10800000">
            <a:off x="4572000" y="3348900"/>
            <a:ext cx="8700" cy="3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4" name="Google Shape;454;p33"/>
          <p:cNvCxnSpPr/>
          <p:nvPr/>
        </p:nvCxnSpPr>
        <p:spPr>
          <a:xfrm flipH="1" rot="10800000">
            <a:off x="5867400" y="3348900"/>
            <a:ext cx="8700" cy="3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5" name="Google Shape;455;p33"/>
          <p:cNvSpPr txBox="1"/>
          <p:nvPr/>
        </p:nvSpPr>
        <p:spPr>
          <a:xfrm>
            <a:off x="1069950" y="1685400"/>
            <a:ext cx="11934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Scores for each word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6" name="Google Shape;456;p33"/>
          <p:cNvSpPr txBox="1"/>
          <p:nvPr/>
        </p:nvSpPr>
        <p:spPr>
          <a:xfrm>
            <a:off x="6880650" y="2979425"/>
            <a:ext cx="18384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Calculating Self Attention for 1st word</a:t>
            </a:r>
            <a:endParaRPr b="1" sz="12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7" name="Google Shape;457;p33"/>
          <p:cNvSpPr txBox="1"/>
          <p:nvPr/>
        </p:nvSpPr>
        <p:spPr>
          <a:xfrm>
            <a:off x="2760450" y="1681038"/>
            <a:ext cx="11934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q</a:t>
            </a:r>
            <a:r>
              <a:rPr b="1" baseline="-25000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1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x k</a:t>
            </a:r>
            <a:r>
              <a:rPr b="1" baseline="-25000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1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= 64 </a:t>
            </a:r>
            <a:endParaRPr b="1" baseline="-25000"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8" name="Google Shape;458;p33"/>
          <p:cNvSpPr txBox="1"/>
          <p:nvPr/>
        </p:nvSpPr>
        <p:spPr>
          <a:xfrm>
            <a:off x="3979650" y="1681038"/>
            <a:ext cx="11934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q</a:t>
            </a:r>
            <a:r>
              <a:rPr b="1" baseline="-25000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1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x k</a:t>
            </a:r>
            <a:r>
              <a:rPr b="1" baseline="-25000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1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= 44 </a:t>
            </a:r>
            <a:endParaRPr b="1"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9" name="Google Shape;459;p33"/>
          <p:cNvSpPr txBox="1"/>
          <p:nvPr/>
        </p:nvSpPr>
        <p:spPr>
          <a:xfrm>
            <a:off x="5275050" y="1681038"/>
            <a:ext cx="11934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q</a:t>
            </a:r>
            <a:r>
              <a:rPr b="1" baseline="-25000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1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x k</a:t>
            </a:r>
            <a:r>
              <a:rPr b="1" baseline="-25000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1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= 40 </a:t>
            </a:r>
            <a:endParaRPr b="1"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60" name="Google Shape;460;p33"/>
          <p:cNvCxnSpPr/>
          <p:nvPr/>
        </p:nvCxnSpPr>
        <p:spPr>
          <a:xfrm rot="10800000">
            <a:off x="3901325" y="1988200"/>
            <a:ext cx="0" cy="2954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1" name="Google Shape;461;p33"/>
          <p:cNvCxnSpPr/>
          <p:nvPr/>
        </p:nvCxnSpPr>
        <p:spPr>
          <a:xfrm>
            <a:off x="3905100" y="2002600"/>
            <a:ext cx="2786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2" name="Google Shape;462;p33"/>
          <p:cNvCxnSpPr/>
          <p:nvPr/>
        </p:nvCxnSpPr>
        <p:spPr>
          <a:xfrm flipH="1" rot="10800000">
            <a:off x="6687975" y="540250"/>
            <a:ext cx="17100" cy="1471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33"/>
          <p:cNvSpPr txBox="1"/>
          <p:nvPr/>
        </p:nvSpPr>
        <p:spPr>
          <a:xfrm>
            <a:off x="6761125" y="1914000"/>
            <a:ext cx="22980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Dot product of query vector of 1st word and key vector of each word in the sentence.</a:t>
            </a:r>
            <a:endParaRPr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4" name="Google Shape;464;p33"/>
          <p:cNvSpPr txBox="1"/>
          <p:nvPr/>
        </p:nvSpPr>
        <p:spPr>
          <a:xfrm>
            <a:off x="1069950" y="1380600"/>
            <a:ext cx="11934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Normalized Score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5" name="Google Shape;465;p33"/>
          <p:cNvSpPr txBox="1"/>
          <p:nvPr/>
        </p:nvSpPr>
        <p:spPr>
          <a:xfrm>
            <a:off x="2760450" y="1376238"/>
            <a:ext cx="11934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b="1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baseline="-25000"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6" name="Google Shape;466;p33"/>
          <p:cNvSpPr txBox="1"/>
          <p:nvPr/>
        </p:nvSpPr>
        <p:spPr>
          <a:xfrm>
            <a:off x="3979650" y="1376238"/>
            <a:ext cx="11934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3.5</a:t>
            </a:r>
            <a:endParaRPr b="1"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7" name="Google Shape;467;p33"/>
          <p:cNvSpPr txBox="1"/>
          <p:nvPr/>
        </p:nvSpPr>
        <p:spPr>
          <a:xfrm>
            <a:off x="5275050" y="1376238"/>
            <a:ext cx="11934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9</a:t>
            </a:r>
            <a:endParaRPr b="1"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8" name="Google Shape;468;p33"/>
          <p:cNvSpPr txBox="1"/>
          <p:nvPr/>
        </p:nvSpPr>
        <p:spPr>
          <a:xfrm>
            <a:off x="6684925" y="1533000"/>
            <a:ext cx="22980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Scores are divided by square root of length of key vector e.g 8 (square root of 64)</a:t>
            </a:r>
            <a:endParaRPr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9" name="Google Shape;469;p33"/>
          <p:cNvSpPr txBox="1"/>
          <p:nvPr/>
        </p:nvSpPr>
        <p:spPr>
          <a:xfrm>
            <a:off x="576225" y="1075800"/>
            <a:ext cx="1687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Softmax of normalized score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0" name="Google Shape;470;p33"/>
          <p:cNvSpPr txBox="1"/>
          <p:nvPr/>
        </p:nvSpPr>
        <p:spPr>
          <a:xfrm>
            <a:off x="2760450" y="1071438"/>
            <a:ext cx="11934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0.01</a:t>
            </a:r>
            <a:r>
              <a:rPr b="1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baseline="-25000"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1" name="Google Shape;471;p33"/>
          <p:cNvSpPr txBox="1"/>
          <p:nvPr/>
        </p:nvSpPr>
        <p:spPr>
          <a:xfrm>
            <a:off x="3979650" y="1071438"/>
            <a:ext cx="11934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0.0</a:t>
            </a:r>
            <a:endParaRPr b="1"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2" name="Google Shape;472;p33"/>
          <p:cNvSpPr txBox="1"/>
          <p:nvPr/>
        </p:nvSpPr>
        <p:spPr>
          <a:xfrm>
            <a:off x="5275050" y="1071438"/>
            <a:ext cx="11934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0.99</a:t>
            </a:r>
            <a:endParaRPr b="1"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3" name="Google Shape;473;p33"/>
          <p:cNvSpPr txBox="1"/>
          <p:nvPr/>
        </p:nvSpPr>
        <p:spPr>
          <a:xfrm>
            <a:off x="6761125" y="1186750"/>
            <a:ext cx="22980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Softmax provides relative importance of each word for 1st word</a:t>
            </a:r>
            <a:endParaRPr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74" name="Google Shape;474;p33"/>
          <p:cNvGraphicFramePr/>
          <p:nvPr/>
        </p:nvGraphicFramePr>
        <p:xfrm>
          <a:off x="2922075" y="689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{C0EAB25A-2921-4D14-99C0-04D3A448AF20}</a:tableStyleId>
              </a:tblPr>
              <a:tblGrid>
                <a:gridCol w="287150"/>
                <a:gridCol w="287150"/>
                <a:gridCol w="287150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B45F06"/>
                    </a:solidFill>
                  </a:tcPr>
                </a:tc>
              </a:tr>
            </a:tbl>
          </a:graphicData>
        </a:graphic>
      </p:graphicFrame>
      <p:sp>
        <p:nvSpPr>
          <p:cNvPr id="475" name="Google Shape;475;p33"/>
          <p:cNvSpPr txBox="1"/>
          <p:nvPr/>
        </p:nvSpPr>
        <p:spPr>
          <a:xfrm>
            <a:off x="821825" y="694800"/>
            <a:ext cx="14415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Softmax x </a:t>
            </a: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Values Vector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76" name="Google Shape;476;p33"/>
          <p:cNvGraphicFramePr/>
          <p:nvPr/>
        </p:nvGraphicFramePr>
        <p:xfrm>
          <a:off x="4141275" y="689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{C0EAB25A-2921-4D14-99C0-04D3A448AF20}</a:tableStyleId>
              </a:tblPr>
              <a:tblGrid>
                <a:gridCol w="287150"/>
                <a:gridCol w="287150"/>
                <a:gridCol w="287150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77" name="Google Shape;477;p33"/>
          <p:cNvGraphicFramePr/>
          <p:nvPr/>
        </p:nvGraphicFramePr>
        <p:xfrm>
          <a:off x="5436675" y="689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{C0EAB25A-2921-4D14-99C0-04D3A448AF20}</a:tableStyleId>
              </a:tblPr>
              <a:tblGrid>
                <a:gridCol w="287150"/>
                <a:gridCol w="287150"/>
                <a:gridCol w="287150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</a:tbl>
          </a:graphicData>
        </a:graphic>
      </p:graphicFrame>
      <p:sp>
        <p:nvSpPr>
          <p:cNvPr id="478" name="Google Shape;478;p33"/>
          <p:cNvSpPr txBox="1"/>
          <p:nvPr/>
        </p:nvSpPr>
        <p:spPr>
          <a:xfrm>
            <a:off x="6732075" y="840500"/>
            <a:ext cx="22980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Values for each word are multiplied with respective softmax score</a:t>
            </a:r>
            <a:endParaRPr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79" name="Google Shape;479;p33"/>
          <p:cNvGraphicFramePr/>
          <p:nvPr/>
        </p:nvGraphicFramePr>
        <p:xfrm>
          <a:off x="2922075" y="308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{C0EAB25A-2921-4D14-99C0-04D3A448AF20}</a:tableStyleId>
              </a:tblPr>
              <a:tblGrid>
                <a:gridCol w="287150"/>
                <a:gridCol w="287150"/>
                <a:gridCol w="287150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</a:tr>
            </a:tbl>
          </a:graphicData>
        </a:graphic>
      </p:graphicFrame>
      <p:sp>
        <p:nvSpPr>
          <p:cNvPr id="480" name="Google Shape;480;p33"/>
          <p:cNvSpPr txBox="1"/>
          <p:nvPr/>
        </p:nvSpPr>
        <p:spPr>
          <a:xfrm>
            <a:off x="2592750" y="280300"/>
            <a:ext cx="382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z</a:t>
            </a:r>
            <a:r>
              <a:rPr baseline="-25000"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aseline="-25000"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1" name="Google Shape;481;p33"/>
          <p:cNvSpPr txBox="1"/>
          <p:nvPr/>
        </p:nvSpPr>
        <p:spPr>
          <a:xfrm>
            <a:off x="1069950" y="313800"/>
            <a:ext cx="11934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Self Attention vector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2" name="Google Shape;482;p33"/>
          <p:cNvSpPr txBox="1"/>
          <p:nvPr/>
        </p:nvSpPr>
        <p:spPr>
          <a:xfrm>
            <a:off x="6684925" y="416925"/>
            <a:ext cx="22980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Self Attention vector for 1st word is sum of all the vectors in the previous step</a:t>
            </a:r>
            <a:endParaRPr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3" name="Google Shape;483;p33"/>
          <p:cNvCxnSpPr/>
          <p:nvPr/>
        </p:nvCxnSpPr>
        <p:spPr>
          <a:xfrm flipH="1" rot="10800000">
            <a:off x="3901325" y="570525"/>
            <a:ext cx="2801400" cy="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4" name="Google Shape;484;p33"/>
          <p:cNvCxnSpPr/>
          <p:nvPr/>
        </p:nvCxnSpPr>
        <p:spPr>
          <a:xfrm flipH="1" rot="10800000">
            <a:off x="3901325" y="264525"/>
            <a:ext cx="9300" cy="33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4"/>
          <p:cNvSpPr txBox="1"/>
          <p:nvPr/>
        </p:nvSpPr>
        <p:spPr>
          <a:xfrm>
            <a:off x="6732075" y="2299050"/>
            <a:ext cx="22794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Repeat the process to calculate Self Attention vector for all words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34"/>
          <p:cNvSpPr txBox="1"/>
          <p:nvPr/>
        </p:nvSpPr>
        <p:spPr>
          <a:xfrm>
            <a:off x="2974950" y="4352400"/>
            <a:ext cx="755700" cy="2457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Who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Google Shape;491;p34"/>
          <p:cNvSpPr txBox="1"/>
          <p:nvPr/>
        </p:nvSpPr>
        <p:spPr>
          <a:xfrm>
            <a:off x="4194150" y="4352400"/>
            <a:ext cx="755700" cy="2457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is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2" name="Google Shape;492;p34"/>
          <p:cNvSpPr txBox="1"/>
          <p:nvPr/>
        </p:nvSpPr>
        <p:spPr>
          <a:xfrm>
            <a:off x="5489550" y="4352400"/>
            <a:ext cx="755700" cy="2457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Tendulkar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3" name="Google Shape;493;p34"/>
          <p:cNvSpPr txBox="1"/>
          <p:nvPr/>
        </p:nvSpPr>
        <p:spPr>
          <a:xfrm>
            <a:off x="1069950" y="4352400"/>
            <a:ext cx="11934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Input Sentence</a:t>
            </a:r>
            <a:endParaRPr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94" name="Google Shape;494;p34"/>
          <p:cNvGraphicFramePr/>
          <p:nvPr/>
        </p:nvGraphicFramePr>
        <p:xfrm>
          <a:off x="2922075" y="3737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{C0EAB25A-2921-4D14-99C0-04D3A448AF20}</a:tableStyleId>
              </a:tblPr>
              <a:tblGrid>
                <a:gridCol w="287150"/>
                <a:gridCol w="287150"/>
                <a:gridCol w="287150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495" name="Google Shape;495;p34"/>
          <p:cNvSpPr txBox="1"/>
          <p:nvPr/>
        </p:nvSpPr>
        <p:spPr>
          <a:xfrm>
            <a:off x="2592750" y="3709300"/>
            <a:ext cx="382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aseline="-25000"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aseline="-25000"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6" name="Google Shape;496;p34"/>
          <p:cNvSpPr txBox="1"/>
          <p:nvPr/>
        </p:nvSpPr>
        <p:spPr>
          <a:xfrm>
            <a:off x="1069950" y="3742800"/>
            <a:ext cx="11934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Embedding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97" name="Google Shape;497;p34"/>
          <p:cNvGraphicFramePr/>
          <p:nvPr/>
        </p:nvGraphicFramePr>
        <p:xfrm>
          <a:off x="4141275" y="3737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{C0EAB25A-2921-4D14-99C0-04D3A448AF20}</a:tableStyleId>
              </a:tblPr>
              <a:tblGrid>
                <a:gridCol w="287150"/>
                <a:gridCol w="287150"/>
                <a:gridCol w="287150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498" name="Google Shape;498;p34"/>
          <p:cNvSpPr txBox="1"/>
          <p:nvPr/>
        </p:nvSpPr>
        <p:spPr>
          <a:xfrm>
            <a:off x="3811950" y="3709300"/>
            <a:ext cx="382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aseline="-25000"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aseline="-25000"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99" name="Google Shape;499;p34"/>
          <p:cNvGraphicFramePr/>
          <p:nvPr/>
        </p:nvGraphicFramePr>
        <p:xfrm>
          <a:off x="5436675" y="3737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{C0EAB25A-2921-4D14-99C0-04D3A448AF20}</a:tableStyleId>
              </a:tblPr>
              <a:tblGrid>
                <a:gridCol w="287150"/>
                <a:gridCol w="287150"/>
                <a:gridCol w="287150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500" name="Google Shape;500;p34"/>
          <p:cNvSpPr txBox="1"/>
          <p:nvPr/>
        </p:nvSpPr>
        <p:spPr>
          <a:xfrm>
            <a:off x="5107350" y="3709300"/>
            <a:ext cx="382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aseline="-25000"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aseline="-25000"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01" name="Google Shape;501;p34"/>
          <p:cNvCxnSpPr>
            <a:stCxn id="490" idx="0"/>
          </p:cNvCxnSpPr>
          <p:nvPr/>
        </p:nvCxnSpPr>
        <p:spPr>
          <a:xfrm flipH="1" rot="10800000">
            <a:off x="3352800" y="3958500"/>
            <a:ext cx="8700" cy="3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2" name="Google Shape;502;p34"/>
          <p:cNvCxnSpPr/>
          <p:nvPr/>
        </p:nvCxnSpPr>
        <p:spPr>
          <a:xfrm flipH="1" rot="10800000">
            <a:off x="4572000" y="3958500"/>
            <a:ext cx="8700" cy="3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3" name="Google Shape;503;p34"/>
          <p:cNvCxnSpPr/>
          <p:nvPr/>
        </p:nvCxnSpPr>
        <p:spPr>
          <a:xfrm flipH="1" rot="10800000">
            <a:off x="5867400" y="3958500"/>
            <a:ext cx="8700" cy="3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4" name="Google Shape;504;p34"/>
          <p:cNvCxnSpPr/>
          <p:nvPr/>
        </p:nvCxnSpPr>
        <p:spPr>
          <a:xfrm flipH="1" rot="10800000">
            <a:off x="3352800" y="3348900"/>
            <a:ext cx="8700" cy="3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5" name="Google Shape;505;p34"/>
          <p:cNvCxnSpPr/>
          <p:nvPr/>
        </p:nvCxnSpPr>
        <p:spPr>
          <a:xfrm flipH="1" rot="10800000">
            <a:off x="4572000" y="3348900"/>
            <a:ext cx="8700" cy="3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6" name="Google Shape;506;p34"/>
          <p:cNvCxnSpPr/>
          <p:nvPr/>
        </p:nvCxnSpPr>
        <p:spPr>
          <a:xfrm flipH="1" rot="10800000">
            <a:off x="5867400" y="3348900"/>
            <a:ext cx="8700" cy="3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7" name="Google Shape;507;p34"/>
          <p:cNvSpPr/>
          <p:nvPr/>
        </p:nvSpPr>
        <p:spPr>
          <a:xfrm>
            <a:off x="2767750" y="2844450"/>
            <a:ext cx="3530400" cy="4674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Self Attention Layer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08" name="Google Shape;508;p34"/>
          <p:cNvGraphicFramePr/>
          <p:nvPr/>
        </p:nvGraphicFramePr>
        <p:xfrm>
          <a:off x="2922075" y="2213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{C0EAB25A-2921-4D14-99C0-04D3A448AF20}</a:tableStyleId>
              </a:tblPr>
              <a:tblGrid>
                <a:gridCol w="287150"/>
                <a:gridCol w="287150"/>
                <a:gridCol w="287150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509" name="Google Shape;509;p34"/>
          <p:cNvSpPr txBox="1"/>
          <p:nvPr/>
        </p:nvSpPr>
        <p:spPr>
          <a:xfrm>
            <a:off x="2592750" y="2185300"/>
            <a:ext cx="382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Z</a:t>
            </a:r>
            <a:r>
              <a:rPr baseline="-25000"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aseline="-25000"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10" name="Google Shape;510;p34"/>
          <p:cNvGraphicFramePr/>
          <p:nvPr/>
        </p:nvGraphicFramePr>
        <p:xfrm>
          <a:off x="4141275" y="2213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{C0EAB25A-2921-4D14-99C0-04D3A448AF20}</a:tableStyleId>
              </a:tblPr>
              <a:tblGrid>
                <a:gridCol w="287150"/>
                <a:gridCol w="287150"/>
                <a:gridCol w="287150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511" name="Google Shape;511;p34"/>
          <p:cNvSpPr txBox="1"/>
          <p:nvPr/>
        </p:nvSpPr>
        <p:spPr>
          <a:xfrm>
            <a:off x="3811950" y="2185300"/>
            <a:ext cx="382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Z</a:t>
            </a:r>
            <a:r>
              <a:rPr baseline="-25000"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aseline="-25000"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12" name="Google Shape;512;p34"/>
          <p:cNvGraphicFramePr/>
          <p:nvPr/>
        </p:nvGraphicFramePr>
        <p:xfrm>
          <a:off x="5436675" y="2213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{C0EAB25A-2921-4D14-99C0-04D3A448AF20}</a:tableStyleId>
              </a:tblPr>
              <a:tblGrid>
                <a:gridCol w="287150"/>
                <a:gridCol w="287150"/>
                <a:gridCol w="287150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513" name="Google Shape;513;p34"/>
          <p:cNvSpPr txBox="1"/>
          <p:nvPr/>
        </p:nvSpPr>
        <p:spPr>
          <a:xfrm>
            <a:off x="5107350" y="2185300"/>
            <a:ext cx="382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Z</a:t>
            </a:r>
            <a:r>
              <a:rPr baseline="-25000"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aseline="-25000"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14" name="Google Shape;514;p34"/>
          <p:cNvCxnSpPr/>
          <p:nvPr/>
        </p:nvCxnSpPr>
        <p:spPr>
          <a:xfrm flipH="1" rot="10800000">
            <a:off x="3352800" y="2434500"/>
            <a:ext cx="8700" cy="3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5" name="Google Shape;515;p34"/>
          <p:cNvCxnSpPr/>
          <p:nvPr/>
        </p:nvCxnSpPr>
        <p:spPr>
          <a:xfrm flipH="1" rot="10800000">
            <a:off x="4572000" y="2434500"/>
            <a:ext cx="8700" cy="3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6" name="Google Shape;516;p34"/>
          <p:cNvCxnSpPr/>
          <p:nvPr/>
        </p:nvCxnSpPr>
        <p:spPr>
          <a:xfrm flipH="1" rot="10800000">
            <a:off x="5867400" y="2434500"/>
            <a:ext cx="8700" cy="3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7" name="Google Shape;517;p34"/>
          <p:cNvSpPr txBox="1"/>
          <p:nvPr/>
        </p:nvSpPr>
        <p:spPr>
          <a:xfrm>
            <a:off x="1069950" y="2218800"/>
            <a:ext cx="11934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Self Attention vector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5"/>
          <p:cNvSpPr/>
          <p:nvPr/>
        </p:nvSpPr>
        <p:spPr>
          <a:xfrm>
            <a:off x="2342675" y="1237475"/>
            <a:ext cx="4467900" cy="2237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35"/>
          <p:cNvSpPr txBox="1"/>
          <p:nvPr/>
        </p:nvSpPr>
        <p:spPr>
          <a:xfrm>
            <a:off x="6732075" y="2299050"/>
            <a:ext cx="22794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Building Encoder Embeddings from Self Attention vectors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4" name="Google Shape;524;p35"/>
          <p:cNvSpPr txBox="1"/>
          <p:nvPr/>
        </p:nvSpPr>
        <p:spPr>
          <a:xfrm>
            <a:off x="2974950" y="4352400"/>
            <a:ext cx="755700" cy="2457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Who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5" name="Google Shape;525;p35"/>
          <p:cNvSpPr txBox="1"/>
          <p:nvPr/>
        </p:nvSpPr>
        <p:spPr>
          <a:xfrm>
            <a:off x="4194150" y="4352400"/>
            <a:ext cx="755700" cy="2457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is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6" name="Google Shape;526;p35"/>
          <p:cNvSpPr txBox="1"/>
          <p:nvPr/>
        </p:nvSpPr>
        <p:spPr>
          <a:xfrm>
            <a:off x="5489550" y="4352400"/>
            <a:ext cx="755700" cy="2457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Tendulkar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7" name="Google Shape;527;p35"/>
          <p:cNvSpPr txBox="1"/>
          <p:nvPr/>
        </p:nvSpPr>
        <p:spPr>
          <a:xfrm>
            <a:off x="1069950" y="4352400"/>
            <a:ext cx="11934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Input Sentence</a:t>
            </a:r>
            <a:endParaRPr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28" name="Google Shape;528;p35"/>
          <p:cNvGraphicFramePr/>
          <p:nvPr/>
        </p:nvGraphicFramePr>
        <p:xfrm>
          <a:off x="2922075" y="3737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{C0EAB25A-2921-4D14-99C0-04D3A448AF20}</a:tableStyleId>
              </a:tblPr>
              <a:tblGrid>
                <a:gridCol w="287150"/>
                <a:gridCol w="287150"/>
                <a:gridCol w="287150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529" name="Google Shape;529;p35"/>
          <p:cNvSpPr txBox="1"/>
          <p:nvPr/>
        </p:nvSpPr>
        <p:spPr>
          <a:xfrm>
            <a:off x="2592750" y="3709300"/>
            <a:ext cx="382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aseline="-25000"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aseline="-25000"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0" name="Google Shape;530;p35"/>
          <p:cNvSpPr txBox="1"/>
          <p:nvPr/>
        </p:nvSpPr>
        <p:spPr>
          <a:xfrm>
            <a:off x="1069950" y="3742800"/>
            <a:ext cx="11934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Embedding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31" name="Google Shape;531;p35"/>
          <p:cNvGraphicFramePr/>
          <p:nvPr/>
        </p:nvGraphicFramePr>
        <p:xfrm>
          <a:off x="4141275" y="3737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{C0EAB25A-2921-4D14-99C0-04D3A448AF20}</a:tableStyleId>
              </a:tblPr>
              <a:tblGrid>
                <a:gridCol w="287150"/>
                <a:gridCol w="287150"/>
                <a:gridCol w="287150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532" name="Google Shape;532;p35"/>
          <p:cNvSpPr txBox="1"/>
          <p:nvPr/>
        </p:nvSpPr>
        <p:spPr>
          <a:xfrm>
            <a:off x="3811950" y="3709300"/>
            <a:ext cx="382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aseline="-25000"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aseline="-25000"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33" name="Google Shape;533;p35"/>
          <p:cNvGraphicFramePr/>
          <p:nvPr/>
        </p:nvGraphicFramePr>
        <p:xfrm>
          <a:off x="5436675" y="3737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{C0EAB25A-2921-4D14-99C0-04D3A448AF20}</a:tableStyleId>
              </a:tblPr>
              <a:tblGrid>
                <a:gridCol w="287150"/>
                <a:gridCol w="287150"/>
                <a:gridCol w="287150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534" name="Google Shape;534;p35"/>
          <p:cNvSpPr txBox="1"/>
          <p:nvPr/>
        </p:nvSpPr>
        <p:spPr>
          <a:xfrm>
            <a:off x="5107350" y="3709300"/>
            <a:ext cx="382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aseline="-25000"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aseline="-25000"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35" name="Google Shape;535;p35"/>
          <p:cNvCxnSpPr>
            <a:stCxn id="524" idx="0"/>
          </p:cNvCxnSpPr>
          <p:nvPr/>
        </p:nvCxnSpPr>
        <p:spPr>
          <a:xfrm flipH="1" rot="10800000">
            <a:off x="3352800" y="3958500"/>
            <a:ext cx="8700" cy="3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6" name="Google Shape;536;p35"/>
          <p:cNvCxnSpPr/>
          <p:nvPr/>
        </p:nvCxnSpPr>
        <p:spPr>
          <a:xfrm flipH="1" rot="10800000">
            <a:off x="4572000" y="3958500"/>
            <a:ext cx="8700" cy="3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7" name="Google Shape;537;p35"/>
          <p:cNvCxnSpPr/>
          <p:nvPr/>
        </p:nvCxnSpPr>
        <p:spPr>
          <a:xfrm flipH="1" rot="10800000">
            <a:off x="5867400" y="3958500"/>
            <a:ext cx="8700" cy="3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8" name="Google Shape;538;p35"/>
          <p:cNvCxnSpPr/>
          <p:nvPr/>
        </p:nvCxnSpPr>
        <p:spPr>
          <a:xfrm flipH="1" rot="10800000">
            <a:off x="3352800" y="3348900"/>
            <a:ext cx="8700" cy="3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9" name="Google Shape;539;p35"/>
          <p:cNvCxnSpPr/>
          <p:nvPr/>
        </p:nvCxnSpPr>
        <p:spPr>
          <a:xfrm flipH="1" rot="10800000">
            <a:off x="4572000" y="3348900"/>
            <a:ext cx="8700" cy="3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0" name="Google Shape;540;p35"/>
          <p:cNvCxnSpPr/>
          <p:nvPr/>
        </p:nvCxnSpPr>
        <p:spPr>
          <a:xfrm flipH="1" rot="10800000">
            <a:off x="5867400" y="3348900"/>
            <a:ext cx="8700" cy="3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1" name="Google Shape;541;p35"/>
          <p:cNvSpPr/>
          <p:nvPr/>
        </p:nvSpPr>
        <p:spPr>
          <a:xfrm>
            <a:off x="2767750" y="2844450"/>
            <a:ext cx="3530400" cy="4674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Self Attention Layer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42" name="Google Shape;542;p35"/>
          <p:cNvGraphicFramePr/>
          <p:nvPr/>
        </p:nvGraphicFramePr>
        <p:xfrm>
          <a:off x="2922075" y="2213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{C0EAB25A-2921-4D14-99C0-04D3A448AF20}</a:tableStyleId>
              </a:tblPr>
              <a:tblGrid>
                <a:gridCol w="287150"/>
                <a:gridCol w="287150"/>
                <a:gridCol w="287150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543" name="Google Shape;543;p35"/>
          <p:cNvSpPr txBox="1"/>
          <p:nvPr/>
        </p:nvSpPr>
        <p:spPr>
          <a:xfrm>
            <a:off x="2592750" y="2185300"/>
            <a:ext cx="382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Z</a:t>
            </a:r>
            <a:r>
              <a:rPr baseline="-25000"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aseline="-25000"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44" name="Google Shape;544;p35"/>
          <p:cNvGraphicFramePr/>
          <p:nvPr/>
        </p:nvGraphicFramePr>
        <p:xfrm>
          <a:off x="4141275" y="2213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{C0EAB25A-2921-4D14-99C0-04D3A448AF20}</a:tableStyleId>
              </a:tblPr>
              <a:tblGrid>
                <a:gridCol w="287150"/>
                <a:gridCol w="287150"/>
                <a:gridCol w="287150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545" name="Google Shape;545;p35"/>
          <p:cNvSpPr txBox="1"/>
          <p:nvPr/>
        </p:nvSpPr>
        <p:spPr>
          <a:xfrm>
            <a:off x="3811950" y="2185300"/>
            <a:ext cx="382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Z</a:t>
            </a:r>
            <a:r>
              <a:rPr baseline="-25000"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aseline="-25000"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46" name="Google Shape;546;p35"/>
          <p:cNvGraphicFramePr/>
          <p:nvPr/>
        </p:nvGraphicFramePr>
        <p:xfrm>
          <a:off x="5436675" y="2213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{C0EAB25A-2921-4D14-99C0-04D3A448AF20}</a:tableStyleId>
              </a:tblPr>
              <a:tblGrid>
                <a:gridCol w="287150"/>
                <a:gridCol w="287150"/>
                <a:gridCol w="287150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547" name="Google Shape;547;p35"/>
          <p:cNvSpPr txBox="1"/>
          <p:nvPr/>
        </p:nvSpPr>
        <p:spPr>
          <a:xfrm>
            <a:off x="5107350" y="2185300"/>
            <a:ext cx="382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Z</a:t>
            </a:r>
            <a:r>
              <a:rPr baseline="-25000"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aseline="-25000"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48" name="Google Shape;548;p35"/>
          <p:cNvCxnSpPr/>
          <p:nvPr/>
        </p:nvCxnSpPr>
        <p:spPr>
          <a:xfrm flipH="1" rot="10800000">
            <a:off x="3352800" y="2434500"/>
            <a:ext cx="8700" cy="3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9" name="Google Shape;549;p35"/>
          <p:cNvCxnSpPr/>
          <p:nvPr/>
        </p:nvCxnSpPr>
        <p:spPr>
          <a:xfrm flipH="1" rot="10800000">
            <a:off x="4572000" y="2434500"/>
            <a:ext cx="8700" cy="3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0" name="Google Shape;550;p35"/>
          <p:cNvCxnSpPr/>
          <p:nvPr/>
        </p:nvCxnSpPr>
        <p:spPr>
          <a:xfrm flipH="1" rot="10800000">
            <a:off x="5867400" y="2434500"/>
            <a:ext cx="8700" cy="3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1" name="Google Shape;551;p35"/>
          <p:cNvSpPr txBox="1"/>
          <p:nvPr/>
        </p:nvSpPr>
        <p:spPr>
          <a:xfrm>
            <a:off x="1069950" y="2218800"/>
            <a:ext cx="11934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Self Attention vector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52" name="Google Shape;552;p35"/>
          <p:cNvCxnSpPr/>
          <p:nvPr/>
        </p:nvCxnSpPr>
        <p:spPr>
          <a:xfrm flipH="1" rot="10800000">
            <a:off x="3352800" y="1824900"/>
            <a:ext cx="8700" cy="3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3" name="Google Shape;553;p35"/>
          <p:cNvCxnSpPr/>
          <p:nvPr/>
        </p:nvCxnSpPr>
        <p:spPr>
          <a:xfrm flipH="1" rot="10800000">
            <a:off x="4572000" y="1824900"/>
            <a:ext cx="8700" cy="3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4" name="Google Shape;554;p35"/>
          <p:cNvCxnSpPr/>
          <p:nvPr/>
        </p:nvCxnSpPr>
        <p:spPr>
          <a:xfrm flipH="1" rot="10800000">
            <a:off x="5867400" y="1824900"/>
            <a:ext cx="8700" cy="3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5" name="Google Shape;555;p35"/>
          <p:cNvSpPr/>
          <p:nvPr/>
        </p:nvSpPr>
        <p:spPr>
          <a:xfrm>
            <a:off x="2767750" y="1320450"/>
            <a:ext cx="3530400" cy="467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Feed Forward Network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56" name="Google Shape;556;p35"/>
          <p:cNvGraphicFramePr/>
          <p:nvPr/>
        </p:nvGraphicFramePr>
        <p:xfrm>
          <a:off x="2922075" y="689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{C0EAB25A-2921-4D14-99C0-04D3A448AF20}</a:tableStyleId>
              </a:tblPr>
              <a:tblGrid>
                <a:gridCol w="287150"/>
                <a:gridCol w="287150"/>
                <a:gridCol w="287150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557" name="Google Shape;557;p35"/>
          <p:cNvSpPr txBox="1"/>
          <p:nvPr/>
        </p:nvSpPr>
        <p:spPr>
          <a:xfrm>
            <a:off x="2592750" y="661300"/>
            <a:ext cx="382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aseline="-25000"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aseline="-25000"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58" name="Google Shape;558;p35"/>
          <p:cNvGraphicFramePr/>
          <p:nvPr/>
        </p:nvGraphicFramePr>
        <p:xfrm>
          <a:off x="4141275" y="689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{C0EAB25A-2921-4D14-99C0-04D3A448AF20}</a:tableStyleId>
              </a:tblPr>
              <a:tblGrid>
                <a:gridCol w="287150"/>
                <a:gridCol w="287150"/>
                <a:gridCol w="287150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559" name="Google Shape;559;p35"/>
          <p:cNvSpPr txBox="1"/>
          <p:nvPr/>
        </p:nvSpPr>
        <p:spPr>
          <a:xfrm>
            <a:off x="3811950" y="661300"/>
            <a:ext cx="382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aseline="-25000"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aseline="-25000"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60" name="Google Shape;560;p35"/>
          <p:cNvGraphicFramePr/>
          <p:nvPr/>
        </p:nvGraphicFramePr>
        <p:xfrm>
          <a:off x="5436675" y="689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{C0EAB25A-2921-4D14-99C0-04D3A448AF20}</a:tableStyleId>
              </a:tblPr>
              <a:tblGrid>
                <a:gridCol w="287150"/>
                <a:gridCol w="287150"/>
                <a:gridCol w="287150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561" name="Google Shape;561;p35"/>
          <p:cNvSpPr txBox="1"/>
          <p:nvPr/>
        </p:nvSpPr>
        <p:spPr>
          <a:xfrm>
            <a:off x="5107350" y="661300"/>
            <a:ext cx="382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aseline="-25000"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aseline="-25000"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62" name="Google Shape;562;p35"/>
          <p:cNvCxnSpPr/>
          <p:nvPr/>
        </p:nvCxnSpPr>
        <p:spPr>
          <a:xfrm flipH="1" rot="10800000">
            <a:off x="3352800" y="910500"/>
            <a:ext cx="8700" cy="3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3" name="Google Shape;563;p35"/>
          <p:cNvCxnSpPr/>
          <p:nvPr/>
        </p:nvCxnSpPr>
        <p:spPr>
          <a:xfrm flipH="1" rot="10800000">
            <a:off x="4572000" y="910500"/>
            <a:ext cx="8700" cy="3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4" name="Google Shape;564;p35"/>
          <p:cNvCxnSpPr/>
          <p:nvPr/>
        </p:nvCxnSpPr>
        <p:spPr>
          <a:xfrm flipH="1" rot="10800000">
            <a:off x="5867400" y="910500"/>
            <a:ext cx="8700" cy="3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5" name="Google Shape;565;p35"/>
          <p:cNvSpPr txBox="1"/>
          <p:nvPr/>
        </p:nvSpPr>
        <p:spPr>
          <a:xfrm>
            <a:off x="1069950" y="694800"/>
            <a:ext cx="11934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Encoder Embedding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" name="Google Shape;566;p35"/>
          <p:cNvSpPr txBox="1"/>
          <p:nvPr/>
        </p:nvSpPr>
        <p:spPr>
          <a:xfrm rot="-847347">
            <a:off x="7279917" y="972319"/>
            <a:ext cx="870510" cy="245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Encoder</a:t>
            </a:r>
            <a:endParaRPr>
              <a:solidFill>
                <a:srgbClr val="0000FF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567" name="Google Shape;567;p35"/>
          <p:cNvCxnSpPr>
            <a:stCxn id="566" idx="1"/>
          </p:cNvCxnSpPr>
          <p:nvPr/>
        </p:nvCxnSpPr>
        <p:spPr>
          <a:xfrm flipH="1">
            <a:off x="6867372" y="1201340"/>
            <a:ext cx="425700" cy="38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6"/>
          <p:cNvSpPr/>
          <p:nvPr/>
        </p:nvSpPr>
        <p:spPr>
          <a:xfrm>
            <a:off x="2342675" y="1237475"/>
            <a:ext cx="4467900" cy="2237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36"/>
          <p:cNvSpPr txBox="1"/>
          <p:nvPr/>
        </p:nvSpPr>
        <p:spPr>
          <a:xfrm>
            <a:off x="6813375" y="1574100"/>
            <a:ext cx="22008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Encoder uses multiple Self-Attention layers each with </a:t>
            </a:r>
            <a:r>
              <a:rPr b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its</a:t>
            </a:r>
            <a:r>
              <a:rPr b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own Key, Query and Values vector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4" name="Google Shape;574;p36"/>
          <p:cNvSpPr txBox="1"/>
          <p:nvPr/>
        </p:nvSpPr>
        <p:spPr>
          <a:xfrm>
            <a:off x="2974950" y="4352400"/>
            <a:ext cx="755700" cy="2457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Who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5" name="Google Shape;575;p36"/>
          <p:cNvSpPr txBox="1"/>
          <p:nvPr/>
        </p:nvSpPr>
        <p:spPr>
          <a:xfrm>
            <a:off x="4194150" y="4352400"/>
            <a:ext cx="755700" cy="2457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is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6" name="Google Shape;576;p36"/>
          <p:cNvSpPr txBox="1"/>
          <p:nvPr/>
        </p:nvSpPr>
        <p:spPr>
          <a:xfrm>
            <a:off x="5489550" y="4352400"/>
            <a:ext cx="755700" cy="2457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Tendulkar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7" name="Google Shape;577;p36"/>
          <p:cNvSpPr txBox="1"/>
          <p:nvPr/>
        </p:nvSpPr>
        <p:spPr>
          <a:xfrm>
            <a:off x="1069950" y="4352400"/>
            <a:ext cx="11934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Input Sentence</a:t>
            </a:r>
            <a:endParaRPr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78" name="Google Shape;578;p36"/>
          <p:cNvGraphicFramePr/>
          <p:nvPr/>
        </p:nvGraphicFramePr>
        <p:xfrm>
          <a:off x="2922075" y="3737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{C0EAB25A-2921-4D14-99C0-04D3A448AF20}</a:tableStyleId>
              </a:tblPr>
              <a:tblGrid>
                <a:gridCol w="287150"/>
                <a:gridCol w="287150"/>
                <a:gridCol w="287150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579" name="Google Shape;579;p36"/>
          <p:cNvSpPr txBox="1"/>
          <p:nvPr/>
        </p:nvSpPr>
        <p:spPr>
          <a:xfrm>
            <a:off x="2592750" y="3709300"/>
            <a:ext cx="382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aseline="-25000"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aseline="-25000"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0" name="Google Shape;580;p36"/>
          <p:cNvSpPr txBox="1"/>
          <p:nvPr/>
        </p:nvSpPr>
        <p:spPr>
          <a:xfrm>
            <a:off x="1069950" y="3742800"/>
            <a:ext cx="11934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Embedding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81" name="Google Shape;581;p36"/>
          <p:cNvGraphicFramePr/>
          <p:nvPr/>
        </p:nvGraphicFramePr>
        <p:xfrm>
          <a:off x="4141275" y="3737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{C0EAB25A-2921-4D14-99C0-04D3A448AF20}</a:tableStyleId>
              </a:tblPr>
              <a:tblGrid>
                <a:gridCol w="287150"/>
                <a:gridCol w="287150"/>
                <a:gridCol w="287150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582" name="Google Shape;582;p36"/>
          <p:cNvSpPr txBox="1"/>
          <p:nvPr/>
        </p:nvSpPr>
        <p:spPr>
          <a:xfrm>
            <a:off x="3811950" y="3709300"/>
            <a:ext cx="382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aseline="-25000"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aseline="-25000"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83" name="Google Shape;583;p36"/>
          <p:cNvGraphicFramePr/>
          <p:nvPr/>
        </p:nvGraphicFramePr>
        <p:xfrm>
          <a:off x="5436675" y="3737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{C0EAB25A-2921-4D14-99C0-04D3A448AF20}</a:tableStyleId>
              </a:tblPr>
              <a:tblGrid>
                <a:gridCol w="287150"/>
                <a:gridCol w="287150"/>
                <a:gridCol w="287150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584" name="Google Shape;584;p36"/>
          <p:cNvSpPr txBox="1"/>
          <p:nvPr/>
        </p:nvSpPr>
        <p:spPr>
          <a:xfrm>
            <a:off x="5107350" y="3709300"/>
            <a:ext cx="382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aseline="-25000"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aseline="-25000"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85" name="Google Shape;585;p36"/>
          <p:cNvCxnSpPr>
            <a:stCxn id="574" idx="0"/>
          </p:cNvCxnSpPr>
          <p:nvPr/>
        </p:nvCxnSpPr>
        <p:spPr>
          <a:xfrm flipH="1" rot="10800000">
            <a:off x="3352800" y="3958500"/>
            <a:ext cx="8700" cy="3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6" name="Google Shape;586;p36"/>
          <p:cNvCxnSpPr/>
          <p:nvPr/>
        </p:nvCxnSpPr>
        <p:spPr>
          <a:xfrm flipH="1" rot="10800000">
            <a:off x="4572000" y="3958500"/>
            <a:ext cx="8700" cy="3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7" name="Google Shape;587;p36"/>
          <p:cNvCxnSpPr/>
          <p:nvPr/>
        </p:nvCxnSpPr>
        <p:spPr>
          <a:xfrm flipH="1" rot="10800000">
            <a:off x="5867400" y="3958500"/>
            <a:ext cx="8700" cy="3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8" name="Google Shape;588;p36"/>
          <p:cNvCxnSpPr/>
          <p:nvPr/>
        </p:nvCxnSpPr>
        <p:spPr>
          <a:xfrm flipH="1" rot="10800000">
            <a:off x="3352800" y="3348900"/>
            <a:ext cx="8700" cy="3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9" name="Google Shape;589;p36"/>
          <p:cNvCxnSpPr/>
          <p:nvPr/>
        </p:nvCxnSpPr>
        <p:spPr>
          <a:xfrm flipH="1" rot="10800000">
            <a:off x="4572000" y="3348900"/>
            <a:ext cx="8700" cy="3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0" name="Google Shape;590;p36"/>
          <p:cNvCxnSpPr/>
          <p:nvPr/>
        </p:nvCxnSpPr>
        <p:spPr>
          <a:xfrm flipH="1" rot="10800000">
            <a:off x="5867400" y="3348900"/>
            <a:ext cx="8700" cy="3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1" name="Google Shape;591;p36"/>
          <p:cNvSpPr/>
          <p:nvPr/>
        </p:nvSpPr>
        <p:spPr>
          <a:xfrm>
            <a:off x="2767750" y="2844450"/>
            <a:ext cx="3530400" cy="4674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Self Attention Layer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92" name="Google Shape;592;p36"/>
          <p:cNvGraphicFramePr/>
          <p:nvPr/>
        </p:nvGraphicFramePr>
        <p:xfrm>
          <a:off x="2922075" y="2213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{C0EAB25A-2921-4D14-99C0-04D3A448AF20}</a:tableStyleId>
              </a:tblPr>
              <a:tblGrid>
                <a:gridCol w="287150"/>
                <a:gridCol w="287150"/>
                <a:gridCol w="287150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593" name="Google Shape;593;p36"/>
          <p:cNvSpPr txBox="1"/>
          <p:nvPr/>
        </p:nvSpPr>
        <p:spPr>
          <a:xfrm>
            <a:off x="2592750" y="2185300"/>
            <a:ext cx="382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Z</a:t>
            </a:r>
            <a:r>
              <a:rPr baseline="-25000"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aseline="-25000"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94" name="Google Shape;594;p36"/>
          <p:cNvGraphicFramePr/>
          <p:nvPr/>
        </p:nvGraphicFramePr>
        <p:xfrm>
          <a:off x="4141275" y="2213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{C0EAB25A-2921-4D14-99C0-04D3A448AF20}</a:tableStyleId>
              </a:tblPr>
              <a:tblGrid>
                <a:gridCol w="287150"/>
                <a:gridCol w="287150"/>
                <a:gridCol w="287150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595" name="Google Shape;595;p36"/>
          <p:cNvSpPr txBox="1"/>
          <p:nvPr/>
        </p:nvSpPr>
        <p:spPr>
          <a:xfrm>
            <a:off x="3811950" y="2185300"/>
            <a:ext cx="382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Z</a:t>
            </a:r>
            <a:r>
              <a:rPr baseline="-25000"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aseline="-25000"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96" name="Google Shape;596;p36"/>
          <p:cNvGraphicFramePr/>
          <p:nvPr/>
        </p:nvGraphicFramePr>
        <p:xfrm>
          <a:off x="5436675" y="2213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{C0EAB25A-2921-4D14-99C0-04D3A448AF20}</a:tableStyleId>
              </a:tblPr>
              <a:tblGrid>
                <a:gridCol w="287150"/>
                <a:gridCol w="287150"/>
                <a:gridCol w="287150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597" name="Google Shape;597;p36"/>
          <p:cNvSpPr txBox="1"/>
          <p:nvPr/>
        </p:nvSpPr>
        <p:spPr>
          <a:xfrm>
            <a:off x="5107350" y="2185300"/>
            <a:ext cx="382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Z</a:t>
            </a:r>
            <a:r>
              <a:rPr baseline="-25000"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aseline="-25000"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98" name="Google Shape;598;p36"/>
          <p:cNvCxnSpPr/>
          <p:nvPr/>
        </p:nvCxnSpPr>
        <p:spPr>
          <a:xfrm flipH="1" rot="10800000">
            <a:off x="3352800" y="2434500"/>
            <a:ext cx="8700" cy="3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9" name="Google Shape;599;p36"/>
          <p:cNvCxnSpPr/>
          <p:nvPr/>
        </p:nvCxnSpPr>
        <p:spPr>
          <a:xfrm flipH="1" rot="10800000">
            <a:off x="4572000" y="2434500"/>
            <a:ext cx="8700" cy="3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0" name="Google Shape;600;p36"/>
          <p:cNvCxnSpPr/>
          <p:nvPr/>
        </p:nvCxnSpPr>
        <p:spPr>
          <a:xfrm flipH="1" rot="10800000">
            <a:off x="5867400" y="2434500"/>
            <a:ext cx="8700" cy="3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1" name="Google Shape;601;p36"/>
          <p:cNvSpPr txBox="1"/>
          <p:nvPr/>
        </p:nvSpPr>
        <p:spPr>
          <a:xfrm>
            <a:off x="1069950" y="2218800"/>
            <a:ext cx="11934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Self Attention vector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02" name="Google Shape;602;p36"/>
          <p:cNvCxnSpPr/>
          <p:nvPr/>
        </p:nvCxnSpPr>
        <p:spPr>
          <a:xfrm flipH="1" rot="10800000">
            <a:off x="3352800" y="1824900"/>
            <a:ext cx="8700" cy="3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3" name="Google Shape;603;p36"/>
          <p:cNvCxnSpPr/>
          <p:nvPr/>
        </p:nvCxnSpPr>
        <p:spPr>
          <a:xfrm flipH="1" rot="10800000">
            <a:off x="4572000" y="1824900"/>
            <a:ext cx="8700" cy="3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4" name="Google Shape;604;p36"/>
          <p:cNvCxnSpPr/>
          <p:nvPr/>
        </p:nvCxnSpPr>
        <p:spPr>
          <a:xfrm flipH="1" rot="10800000">
            <a:off x="5867400" y="1824900"/>
            <a:ext cx="8700" cy="3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5" name="Google Shape;605;p36"/>
          <p:cNvSpPr/>
          <p:nvPr/>
        </p:nvSpPr>
        <p:spPr>
          <a:xfrm>
            <a:off x="2767750" y="1320450"/>
            <a:ext cx="3530400" cy="467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Feed Forward Network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606" name="Google Shape;606;p36"/>
          <p:cNvGraphicFramePr/>
          <p:nvPr/>
        </p:nvGraphicFramePr>
        <p:xfrm>
          <a:off x="2922075" y="689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{C0EAB25A-2921-4D14-99C0-04D3A448AF20}</a:tableStyleId>
              </a:tblPr>
              <a:tblGrid>
                <a:gridCol w="287150"/>
                <a:gridCol w="287150"/>
                <a:gridCol w="287150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07" name="Google Shape;607;p36"/>
          <p:cNvSpPr txBox="1"/>
          <p:nvPr/>
        </p:nvSpPr>
        <p:spPr>
          <a:xfrm>
            <a:off x="2592750" y="661300"/>
            <a:ext cx="382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aseline="-25000"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aseline="-25000"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608" name="Google Shape;608;p36"/>
          <p:cNvGraphicFramePr/>
          <p:nvPr/>
        </p:nvGraphicFramePr>
        <p:xfrm>
          <a:off x="4141275" y="689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{C0EAB25A-2921-4D14-99C0-04D3A448AF20}</a:tableStyleId>
              </a:tblPr>
              <a:tblGrid>
                <a:gridCol w="287150"/>
                <a:gridCol w="287150"/>
                <a:gridCol w="287150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09" name="Google Shape;609;p36"/>
          <p:cNvSpPr txBox="1"/>
          <p:nvPr/>
        </p:nvSpPr>
        <p:spPr>
          <a:xfrm>
            <a:off x="3811950" y="661300"/>
            <a:ext cx="382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aseline="-25000"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aseline="-25000"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610" name="Google Shape;610;p36"/>
          <p:cNvGraphicFramePr/>
          <p:nvPr/>
        </p:nvGraphicFramePr>
        <p:xfrm>
          <a:off x="5436675" y="689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{C0EAB25A-2921-4D14-99C0-04D3A448AF20}</a:tableStyleId>
              </a:tblPr>
              <a:tblGrid>
                <a:gridCol w="287150"/>
                <a:gridCol w="287150"/>
                <a:gridCol w="287150"/>
              </a:tblGrid>
              <a:tr h="21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11" name="Google Shape;611;p36"/>
          <p:cNvSpPr txBox="1"/>
          <p:nvPr/>
        </p:nvSpPr>
        <p:spPr>
          <a:xfrm>
            <a:off x="5107350" y="661300"/>
            <a:ext cx="382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aseline="-25000" lang="en" sz="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aseline="-25000" sz="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12" name="Google Shape;612;p36"/>
          <p:cNvCxnSpPr/>
          <p:nvPr/>
        </p:nvCxnSpPr>
        <p:spPr>
          <a:xfrm flipH="1" rot="10800000">
            <a:off x="3352800" y="910500"/>
            <a:ext cx="8700" cy="3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3" name="Google Shape;613;p36"/>
          <p:cNvCxnSpPr/>
          <p:nvPr/>
        </p:nvCxnSpPr>
        <p:spPr>
          <a:xfrm flipH="1" rot="10800000">
            <a:off x="4572000" y="910500"/>
            <a:ext cx="8700" cy="3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4" name="Google Shape;614;p36"/>
          <p:cNvCxnSpPr/>
          <p:nvPr/>
        </p:nvCxnSpPr>
        <p:spPr>
          <a:xfrm flipH="1" rot="10800000">
            <a:off x="5867400" y="910500"/>
            <a:ext cx="8700" cy="39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5" name="Google Shape;615;p36"/>
          <p:cNvSpPr txBox="1"/>
          <p:nvPr/>
        </p:nvSpPr>
        <p:spPr>
          <a:xfrm>
            <a:off x="1069950" y="694800"/>
            <a:ext cx="11934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Encoder Embedding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6" name="Google Shape;616;p36"/>
          <p:cNvSpPr/>
          <p:nvPr/>
        </p:nvSpPr>
        <p:spPr>
          <a:xfrm>
            <a:off x="2865050" y="2789350"/>
            <a:ext cx="3530400" cy="4674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Self Attention Layer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7" name="Google Shape;617;p36"/>
          <p:cNvSpPr/>
          <p:nvPr/>
        </p:nvSpPr>
        <p:spPr>
          <a:xfrm>
            <a:off x="2974950" y="2730350"/>
            <a:ext cx="3530400" cy="4674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Self Attention Layer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8" name="Google Shape;618;p36"/>
          <p:cNvSpPr/>
          <p:nvPr/>
        </p:nvSpPr>
        <p:spPr>
          <a:xfrm>
            <a:off x="3068825" y="2656250"/>
            <a:ext cx="3530400" cy="4674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Self Attention Layer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9" name="Google Shape;619;p36"/>
          <p:cNvSpPr txBox="1"/>
          <p:nvPr/>
        </p:nvSpPr>
        <p:spPr>
          <a:xfrm>
            <a:off x="6813375" y="3021900"/>
            <a:ext cx="22008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Both Self-Attention and Feed Forward network use skip connections with ‘Add &amp; Normalize’ operations.</a:t>
            </a:r>
            <a:endParaRPr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7"/>
          <p:cNvSpPr/>
          <p:nvPr/>
        </p:nvSpPr>
        <p:spPr>
          <a:xfrm>
            <a:off x="2846750" y="2153750"/>
            <a:ext cx="2102700" cy="1146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5" name="Google Shape;625;p37"/>
          <p:cNvSpPr/>
          <p:nvPr/>
        </p:nvSpPr>
        <p:spPr>
          <a:xfrm>
            <a:off x="5970950" y="1626436"/>
            <a:ext cx="2102700" cy="1674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6" name="Google Shape;626;p37"/>
          <p:cNvSpPr/>
          <p:nvPr/>
        </p:nvSpPr>
        <p:spPr>
          <a:xfrm>
            <a:off x="977450" y="2604712"/>
            <a:ext cx="955800" cy="594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Input Sequences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Embeddings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27" name="Google Shape;627;p37"/>
          <p:cNvCxnSpPr>
            <a:stCxn id="626" idx="3"/>
            <a:endCxn id="624" idx="1"/>
          </p:cNvCxnSpPr>
          <p:nvPr/>
        </p:nvCxnSpPr>
        <p:spPr>
          <a:xfrm flipH="1" rot="10800000">
            <a:off x="1933250" y="2727112"/>
            <a:ext cx="913500" cy="174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8" name="Google Shape;628;p37"/>
          <p:cNvSpPr/>
          <p:nvPr/>
        </p:nvSpPr>
        <p:spPr>
          <a:xfrm>
            <a:off x="6479000" y="3742375"/>
            <a:ext cx="1086600" cy="594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Target Sequences</a:t>
            </a:r>
            <a:endParaRPr sz="1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Embeddings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29" name="Google Shape;629;p37"/>
          <p:cNvCxnSpPr>
            <a:stCxn id="628" idx="0"/>
            <a:endCxn id="625" idx="2"/>
          </p:cNvCxnSpPr>
          <p:nvPr/>
        </p:nvCxnSpPr>
        <p:spPr>
          <a:xfrm rot="10800000">
            <a:off x="7022300" y="3300475"/>
            <a:ext cx="0" cy="441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0" name="Google Shape;630;p37"/>
          <p:cNvSpPr/>
          <p:nvPr/>
        </p:nvSpPr>
        <p:spPr>
          <a:xfrm>
            <a:off x="6107900" y="541900"/>
            <a:ext cx="1828800" cy="630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Prediction Layer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31" name="Google Shape;631;p37"/>
          <p:cNvCxnSpPr>
            <a:stCxn id="625" idx="0"/>
            <a:endCxn id="630" idx="2"/>
          </p:cNvCxnSpPr>
          <p:nvPr/>
        </p:nvCxnSpPr>
        <p:spPr>
          <a:xfrm rot="10800000">
            <a:off x="7022300" y="1172536"/>
            <a:ext cx="0" cy="45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2" name="Google Shape;632;p37"/>
          <p:cNvSpPr txBox="1"/>
          <p:nvPr/>
        </p:nvSpPr>
        <p:spPr>
          <a:xfrm>
            <a:off x="909500" y="3920725"/>
            <a:ext cx="4846500" cy="8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Transformer Model</a:t>
            </a:r>
            <a:endParaRPr b="1"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3" name="Google Shape;633;p37"/>
          <p:cNvSpPr/>
          <p:nvPr/>
        </p:nvSpPr>
        <p:spPr>
          <a:xfrm>
            <a:off x="2983700" y="2345200"/>
            <a:ext cx="1828800" cy="259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Feed Forward Network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4" name="Google Shape;634;p37"/>
          <p:cNvSpPr/>
          <p:nvPr/>
        </p:nvSpPr>
        <p:spPr>
          <a:xfrm>
            <a:off x="2983700" y="2802400"/>
            <a:ext cx="1828800" cy="2595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Multi-Head Self Attention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5" name="Google Shape;635;p37"/>
          <p:cNvSpPr txBox="1"/>
          <p:nvPr/>
        </p:nvSpPr>
        <p:spPr>
          <a:xfrm rot="1185">
            <a:off x="3462792" y="3374126"/>
            <a:ext cx="8706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Encoder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6" name="Google Shape;636;p37"/>
          <p:cNvSpPr/>
          <p:nvPr/>
        </p:nvSpPr>
        <p:spPr>
          <a:xfrm>
            <a:off x="6107900" y="1888000"/>
            <a:ext cx="1828800" cy="259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Feed Forward Network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7" name="Google Shape;637;p37"/>
          <p:cNvSpPr/>
          <p:nvPr/>
        </p:nvSpPr>
        <p:spPr>
          <a:xfrm>
            <a:off x="6107900" y="2802400"/>
            <a:ext cx="1828800" cy="2595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Multi-Head Self Attention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8" name="Google Shape;638;p37"/>
          <p:cNvSpPr/>
          <p:nvPr/>
        </p:nvSpPr>
        <p:spPr>
          <a:xfrm>
            <a:off x="6107900" y="2345200"/>
            <a:ext cx="1828800" cy="2595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Encoder-Decoder Attention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9" name="Google Shape;639;p37"/>
          <p:cNvSpPr/>
          <p:nvPr/>
        </p:nvSpPr>
        <p:spPr>
          <a:xfrm>
            <a:off x="3891875" y="1650731"/>
            <a:ext cx="2219875" cy="818875"/>
          </a:xfrm>
          <a:custGeom>
            <a:rect b="b" l="l" r="r" t="t"/>
            <a:pathLst>
              <a:path extrusionOk="0" h="32755" w="88795">
                <a:moveTo>
                  <a:pt x="0" y="20286"/>
                </a:moveTo>
                <a:cubicBezTo>
                  <a:pt x="4471" y="16948"/>
                  <a:pt x="12028" y="-1818"/>
                  <a:pt x="26827" y="260"/>
                </a:cubicBezTo>
                <a:cubicBezTo>
                  <a:pt x="41626" y="2338"/>
                  <a:pt x="78467" y="27339"/>
                  <a:pt x="88795" y="3275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40" name="Google Shape;640;p37"/>
          <p:cNvSpPr txBox="1"/>
          <p:nvPr/>
        </p:nvSpPr>
        <p:spPr>
          <a:xfrm>
            <a:off x="793575" y="431100"/>
            <a:ext cx="27867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Both Encoder and Decoder have Self Attention and Feed Forward layers. Decoder has ‘Encoder-Decoder Attention’ layer additionally</a:t>
            </a:r>
            <a:endParaRPr b="1" sz="10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1" name="Google Shape;641;p37"/>
          <p:cNvSpPr txBox="1"/>
          <p:nvPr/>
        </p:nvSpPr>
        <p:spPr>
          <a:xfrm rot="1185">
            <a:off x="8110992" y="2307326"/>
            <a:ext cx="8706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De</a:t>
            </a: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coder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8"/>
          <p:cNvSpPr/>
          <p:nvPr/>
        </p:nvSpPr>
        <p:spPr>
          <a:xfrm>
            <a:off x="2618150" y="1156225"/>
            <a:ext cx="2102700" cy="2601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7" name="Google Shape;647;p38"/>
          <p:cNvSpPr/>
          <p:nvPr/>
        </p:nvSpPr>
        <p:spPr>
          <a:xfrm>
            <a:off x="5742350" y="1156319"/>
            <a:ext cx="2102700" cy="2601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8" name="Google Shape;648;p38"/>
          <p:cNvSpPr/>
          <p:nvPr/>
        </p:nvSpPr>
        <p:spPr>
          <a:xfrm>
            <a:off x="2618000" y="4135975"/>
            <a:ext cx="2103000" cy="373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Input Sequences Embeddings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9" name="Google Shape;649;p38"/>
          <p:cNvSpPr/>
          <p:nvPr/>
        </p:nvSpPr>
        <p:spPr>
          <a:xfrm>
            <a:off x="5741900" y="4199575"/>
            <a:ext cx="2103000" cy="373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Target Sequences 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Embeddings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50" name="Google Shape;650;p38"/>
          <p:cNvCxnSpPr>
            <a:stCxn id="649" idx="0"/>
            <a:endCxn id="647" idx="2"/>
          </p:cNvCxnSpPr>
          <p:nvPr/>
        </p:nvCxnSpPr>
        <p:spPr>
          <a:xfrm flipH="1" rot="10800000">
            <a:off x="6793400" y="3757675"/>
            <a:ext cx="300" cy="441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1" name="Google Shape;651;p38"/>
          <p:cNvSpPr/>
          <p:nvPr/>
        </p:nvSpPr>
        <p:spPr>
          <a:xfrm>
            <a:off x="5879300" y="618100"/>
            <a:ext cx="1828800" cy="373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Prediction Layer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52" name="Google Shape;652;p38"/>
          <p:cNvCxnSpPr>
            <a:stCxn id="647" idx="0"/>
            <a:endCxn id="651" idx="2"/>
          </p:cNvCxnSpPr>
          <p:nvPr/>
        </p:nvCxnSpPr>
        <p:spPr>
          <a:xfrm rot="10800000">
            <a:off x="6793700" y="991919"/>
            <a:ext cx="0" cy="16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3" name="Google Shape;653;p38"/>
          <p:cNvSpPr txBox="1"/>
          <p:nvPr/>
        </p:nvSpPr>
        <p:spPr>
          <a:xfrm>
            <a:off x="489000" y="115975"/>
            <a:ext cx="2394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Transformer Model</a:t>
            </a:r>
            <a:endParaRPr b="1"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4" name="Google Shape;654;p38"/>
          <p:cNvSpPr/>
          <p:nvPr/>
        </p:nvSpPr>
        <p:spPr>
          <a:xfrm>
            <a:off x="2755100" y="3259600"/>
            <a:ext cx="1828800" cy="259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Encoder # 1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5" name="Google Shape;655;p38"/>
          <p:cNvSpPr/>
          <p:nvPr/>
        </p:nvSpPr>
        <p:spPr>
          <a:xfrm>
            <a:off x="5879300" y="3259600"/>
            <a:ext cx="1828800" cy="2595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Decoder # 1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6" name="Google Shape;656;p38"/>
          <p:cNvSpPr txBox="1"/>
          <p:nvPr/>
        </p:nvSpPr>
        <p:spPr>
          <a:xfrm>
            <a:off x="489000" y="2112550"/>
            <a:ext cx="1828800" cy="10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A transformer usually have multiple Encoders and multiple Decoders.</a:t>
            </a:r>
            <a:endParaRPr b="1" sz="12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7" name="Google Shape;657;p38"/>
          <p:cNvSpPr txBox="1"/>
          <p:nvPr/>
        </p:nvSpPr>
        <p:spPr>
          <a:xfrm rot="1185">
            <a:off x="7882392" y="2764526"/>
            <a:ext cx="8706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Decoder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8" name="Google Shape;658;p38"/>
          <p:cNvSpPr/>
          <p:nvPr/>
        </p:nvSpPr>
        <p:spPr>
          <a:xfrm>
            <a:off x="2755100" y="2878600"/>
            <a:ext cx="1828800" cy="259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Encoder # 2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9" name="Google Shape;659;p38"/>
          <p:cNvSpPr/>
          <p:nvPr/>
        </p:nvSpPr>
        <p:spPr>
          <a:xfrm>
            <a:off x="2755100" y="2497600"/>
            <a:ext cx="1828800" cy="259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Encoder # 3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0" name="Google Shape;660;p38"/>
          <p:cNvSpPr/>
          <p:nvPr/>
        </p:nvSpPr>
        <p:spPr>
          <a:xfrm>
            <a:off x="2755100" y="2116600"/>
            <a:ext cx="1828800" cy="259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Encoder # 4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1" name="Google Shape;661;p38"/>
          <p:cNvSpPr/>
          <p:nvPr/>
        </p:nvSpPr>
        <p:spPr>
          <a:xfrm>
            <a:off x="2755100" y="1735600"/>
            <a:ext cx="1828800" cy="259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Encoder # 5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2" name="Google Shape;662;p38"/>
          <p:cNvSpPr/>
          <p:nvPr/>
        </p:nvSpPr>
        <p:spPr>
          <a:xfrm>
            <a:off x="2755100" y="1354600"/>
            <a:ext cx="1828800" cy="259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Encoder # 6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3" name="Google Shape;663;p38"/>
          <p:cNvSpPr/>
          <p:nvPr/>
        </p:nvSpPr>
        <p:spPr>
          <a:xfrm>
            <a:off x="5879300" y="2878600"/>
            <a:ext cx="1828800" cy="2595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Decoder # 2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4" name="Google Shape;664;p38"/>
          <p:cNvSpPr/>
          <p:nvPr/>
        </p:nvSpPr>
        <p:spPr>
          <a:xfrm>
            <a:off x="5879300" y="2497600"/>
            <a:ext cx="1828800" cy="2595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Decoder # 3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5" name="Google Shape;665;p38"/>
          <p:cNvSpPr/>
          <p:nvPr/>
        </p:nvSpPr>
        <p:spPr>
          <a:xfrm>
            <a:off x="5879300" y="2116600"/>
            <a:ext cx="1828800" cy="2595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Decoder # 4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6" name="Google Shape;666;p38"/>
          <p:cNvSpPr/>
          <p:nvPr/>
        </p:nvSpPr>
        <p:spPr>
          <a:xfrm>
            <a:off x="5879300" y="1735600"/>
            <a:ext cx="1828800" cy="2595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Decoder # 5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7" name="Google Shape;667;p38"/>
          <p:cNvSpPr/>
          <p:nvPr/>
        </p:nvSpPr>
        <p:spPr>
          <a:xfrm>
            <a:off x="5879300" y="1354600"/>
            <a:ext cx="1828800" cy="2595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Decoder # 6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68" name="Google Shape;668;p38"/>
          <p:cNvCxnSpPr>
            <a:stCxn id="648" idx="0"/>
            <a:endCxn id="646" idx="2"/>
          </p:cNvCxnSpPr>
          <p:nvPr/>
        </p:nvCxnSpPr>
        <p:spPr>
          <a:xfrm rot="10800000">
            <a:off x="3669500" y="3757375"/>
            <a:ext cx="0" cy="37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9" name="Google Shape;669;p38"/>
          <p:cNvSpPr/>
          <p:nvPr/>
        </p:nvSpPr>
        <p:spPr>
          <a:xfrm>
            <a:off x="3672725" y="667587"/>
            <a:ext cx="2219875" cy="819275"/>
          </a:xfrm>
          <a:custGeom>
            <a:rect b="b" l="l" r="r" t="t"/>
            <a:pathLst>
              <a:path extrusionOk="0" h="32771" w="88795">
                <a:moveTo>
                  <a:pt x="0" y="19546"/>
                </a:moveTo>
                <a:cubicBezTo>
                  <a:pt x="2960" y="16334"/>
                  <a:pt x="2960" y="-1928"/>
                  <a:pt x="17759" y="276"/>
                </a:cubicBezTo>
                <a:cubicBezTo>
                  <a:pt x="32558" y="2480"/>
                  <a:pt x="76956" y="27355"/>
                  <a:pt x="88795" y="3277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670" name="Google Shape;670;p38"/>
          <p:cNvSpPr/>
          <p:nvPr/>
        </p:nvSpPr>
        <p:spPr>
          <a:xfrm>
            <a:off x="5448625" y="1270100"/>
            <a:ext cx="415624" cy="594607"/>
          </a:xfrm>
          <a:custGeom>
            <a:rect b="b" l="l" r="r" t="t"/>
            <a:pathLst>
              <a:path extrusionOk="0" h="23049" w="16248">
                <a:moveTo>
                  <a:pt x="0" y="0"/>
                </a:moveTo>
                <a:cubicBezTo>
                  <a:pt x="2708" y="3842"/>
                  <a:pt x="13540" y="19208"/>
                  <a:pt x="16248" y="2304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71" name="Google Shape;671;p38"/>
          <p:cNvSpPr/>
          <p:nvPr/>
        </p:nvSpPr>
        <p:spPr>
          <a:xfrm>
            <a:off x="5363600" y="1231800"/>
            <a:ext cx="519550" cy="1029650"/>
          </a:xfrm>
          <a:custGeom>
            <a:rect b="b" l="l" r="r" t="t"/>
            <a:pathLst>
              <a:path extrusionOk="0" h="41186" w="20782">
                <a:moveTo>
                  <a:pt x="0" y="0"/>
                </a:moveTo>
                <a:cubicBezTo>
                  <a:pt x="3464" y="6864"/>
                  <a:pt x="17318" y="34322"/>
                  <a:pt x="20782" y="4118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72" name="Google Shape;672;p38"/>
          <p:cNvSpPr/>
          <p:nvPr/>
        </p:nvSpPr>
        <p:spPr>
          <a:xfrm>
            <a:off x="5203000" y="1146775"/>
            <a:ext cx="689600" cy="1483075"/>
          </a:xfrm>
          <a:custGeom>
            <a:rect b="b" l="l" r="r" t="t"/>
            <a:pathLst>
              <a:path extrusionOk="0" h="59323" w="27584">
                <a:moveTo>
                  <a:pt x="0" y="0"/>
                </a:moveTo>
                <a:cubicBezTo>
                  <a:pt x="4597" y="9887"/>
                  <a:pt x="22987" y="49436"/>
                  <a:pt x="27584" y="5932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73" name="Google Shape;673;p38"/>
          <p:cNvSpPr/>
          <p:nvPr/>
        </p:nvSpPr>
        <p:spPr>
          <a:xfrm>
            <a:off x="5108550" y="1099550"/>
            <a:ext cx="784050" cy="1910863"/>
          </a:xfrm>
          <a:custGeom>
            <a:rect b="b" l="l" r="r" t="t"/>
            <a:pathLst>
              <a:path extrusionOk="0" h="77082" w="31362">
                <a:moveTo>
                  <a:pt x="0" y="0"/>
                </a:moveTo>
                <a:cubicBezTo>
                  <a:pt x="5227" y="12847"/>
                  <a:pt x="26135" y="64235"/>
                  <a:pt x="31362" y="7708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74" name="Google Shape;674;p38"/>
          <p:cNvSpPr/>
          <p:nvPr/>
        </p:nvSpPr>
        <p:spPr>
          <a:xfrm>
            <a:off x="5051875" y="1071200"/>
            <a:ext cx="821825" cy="2333250"/>
          </a:xfrm>
          <a:custGeom>
            <a:rect b="b" l="l" r="r" t="t"/>
            <a:pathLst>
              <a:path extrusionOk="0" h="93330" w="32873">
                <a:moveTo>
                  <a:pt x="0" y="0"/>
                </a:moveTo>
                <a:cubicBezTo>
                  <a:pt x="5479" y="15555"/>
                  <a:pt x="27394" y="77775"/>
                  <a:pt x="32873" y="9333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75" name="Google Shape;675;p38"/>
          <p:cNvSpPr txBox="1"/>
          <p:nvPr/>
        </p:nvSpPr>
        <p:spPr>
          <a:xfrm>
            <a:off x="2618150" y="4780675"/>
            <a:ext cx="21027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Who is Tendulkar</a:t>
            </a:r>
            <a:endParaRPr b="1"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6" name="Google Shape;676;p38"/>
          <p:cNvSpPr txBox="1"/>
          <p:nvPr/>
        </p:nvSpPr>
        <p:spPr>
          <a:xfrm>
            <a:off x="5742050" y="162325"/>
            <a:ext cx="21027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An Indian Cricketer</a:t>
            </a:r>
            <a:endParaRPr b="1"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77" name="Google Shape;677;p38"/>
          <p:cNvCxnSpPr>
            <a:endCxn id="676" idx="2"/>
          </p:cNvCxnSpPr>
          <p:nvPr/>
        </p:nvCxnSpPr>
        <p:spPr>
          <a:xfrm rot="10800000">
            <a:off x="6793400" y="463225"/>
            <a:ext cx="300" cy="15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8" name="Google Shape;678;p38"/>
          <p:cNvCxnSpPr>
            <a:stCxn id="675" idx="0"/>
            <a:endCxn id="648" idx="2"/>
          </p:cNvCxnSpPr>
          <p:nvPr/>
        </p:nvCxnSpPr>
        <p:spPr>
          <a:xfrm rot="10800000">
            <a:off x="3669500" y="4509775"/>
            <a:ext cx="0" cy="27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9"/>
          <p:cNvSpPr txBox="1"/>
          <p:nvPr/>
        </p:nvSpPr>
        <p:spPr>
          <a:xfrm>
            <a:off x="4686300" y="2032525"/>
            <a:ext cx="44577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Different Models built using Transformer architecture</a:t>
            </a:r>
            <a:endParaRPr sz="1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684" name="Google Shape;6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925" y="1081363"/>
            <a:ext cx="3974374" cy="2980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0"/>
          <p:cNvSpPr/>
          <p:nvPr/>
        </p:nvSpPr>
        <p:spPr>
          <a:xfrm>
            <a:off x="1586975" y="878500"/>
            <a:ext cx="2909412" cy="1105272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Transformer XL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0" name="Google Shape;690;p40"/>
          <p:cNvSpPr/>
          <p:nvPr/>
        </p:nvSpPr>
        <p:spPr>
          <a:xfrm>
            <a:off x="5639425" y="755701"/>
            <a:ext cx="2285928" cy="1380456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GPT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1" name="Google Shape;691;p40"/>
          <p:cNvSpPr/>
          <p:nvPr/>
        </p:nvSpPr>
        <p:spPr>
          <a:xfrm>
            <a:off x="4115428" y="2250100"/>
            <a:ext cx="2285928" cy="1105272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BERT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2" name="Google Shape;692;p40"/>
          <p:cNvSpPr/>
          <p:nvPr/>
        </p:nvSpPr>
        <p:spPr>
          <a:xfrm>
            <a:off x="1753225" y="3346500"/>
            <a:ext cx="2285928" cy="1282176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RoBerTa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3" name="Google Shape;693;p40"/>
          <p:cNvSpPr/>
          <p:nvPr/>
        </p:nvSpPr>
        <p:spPr>
          <a:xfrm>
            <a:off x="6020425" y="3346500"/>
            <a:ext cx="2285928" cy="1282176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ALBERT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1"/>
          <p:cNvSpPr txBox="1"/>
          <p:nvPr/>
        </p:nvSpPr>
        <p:spPr>
          <a:xfrm>
            <a:off x="4686300" y="2032525"/>
            <a:ext cx="44577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BERT</a:t>
            </a:r>
            <a:endParaRPr b="1"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Bi-directional Encoder representations from Transformers</a:t>
            </a:r>
            <a:endParaRPr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9" name="Google Shape;69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1513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2"/>
          <p:cNvSpPr/>
          <p:nvPr/>
        </p:nvSpPr>
        <p:spPr>
          <a:xfrm>
            <a:off x="2618150" y="1156225"/>
            <a:ext cx="2102700" cy="2601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5" name="Google Shape;705;p42"/>
          <p:cNvSpPr/>
          <p:nvPr/>
        </p:nvSpPr>
        <p:spPr>
          <a:xfrm>
            <a:off x="5742350" y="1156319"/>
            <a:ext cx="2102700" cy="2601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6" name="Google Shape;706;p42"/>
          <p:cNvSpPr/>
          <p:nvPr/>
        </p:nvSpPr>
        <p:spPr>
          <a:xfrm>
            <a:off x="2618000" y="4135975"/>
            <a:ext cx="2103000" cy="373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Input Sequences Embeddings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7" name="Google Shape;707;p42"/>
          <p:cNvSpPr/>
          <p:nvPr/>
        </p:nvSpPr>
        <p:spPr>
          <a:xfrm>
            <a:off x="5741900" y="4199575"/>
            <a:ext cx="2103000" cy="373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Target Sequences 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Embeddings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08" name="Google Shape;708;p42"/>
          <p:cNvCxnSpPr>
            <a:stCxn id="707" idx="0"/>
            <a:endCxn id="705" idx="2"/>
          </p:cNvCxnSpPr>
          <p:nvPr/>
        </p:nvCxnSpPr>
        <p:spPr>
          <a:xfrm flipH="1" rot="10800000">
            <a:off x="6793400" y="3757675"/>
            <a:ext cx="300" cy="441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9" name="Google Shape;709;p42"/>
          <p:cNvSpPr/>
          <p:nvPr/>
        </p:nvSpPr>
        <p:spPr>
          <a:xfrm>
            <a:off x="5879300" y="618100"/>
            <a:ext cx="1828800" cy="373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Prediction Layer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10" name="Google Shape;710;p42"/>
          <p:cNvCxnSpPr>
            <a:stCxn id="705" idx="0"/>
            <a:endCxn id="709" idx="2"/>
          </p:cNvCxnSpPr>
          <p:nvPr/>
        </p:nvCxnSpPr>
        <p:spPr>
          <a:xfrm rot="10800000">
            <a:off x="6793700" y="991919"/>
            <a:ext cx="0" cy="16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1" name="Google Shape;711;p42"/>
          <p:cNvSpPr txBox="1"/>
          <p:nvPr/>
        </p:nvSpPr>
        <p:spPr>
          <a:xfrm>
            <a:off x="108000" y="1487575"/>
            <a:ext cx="2394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BERT</a:t>
            </a:r>
            <a:endParaRPr b="1"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2" name="Google Shape;712;p42"/>
          <p:cNvSpPr/>
          <p:nvPr/>
        </p:nvSpPr>
        <p:spPr>
          <a:xfrm>
            <a:off x="2755100" y="3259600"/>
            <a:ext cx="1828800" cy="259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Encoder # 1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3" name="Google Shape;713;p42"/>
          <p:cNvSpPr/>
          <p:nvPr/>
        </p:nvSpPr>
        <p:spPr>
          <a:xfrm>
            <a:off x="5879300" y="3259600"/>
            <a:ext cx="1828800" cy="2595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Decoder # 1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4" name="Google Shape;714;p42"/>
          <p:cNvSpPr txBox="1"/>
          <p:nvPr/>
        </p:nvSpPr>
        <p:spPr>
          <a:xfrm>
            <a:off x="0" y="2112550"/>
            <a:ext cx="2618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… only involves Encoders</a:t>
            </a:r>
            <a:r>
              <a:rPr b="1" lang="en"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1" sz="12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5" name="Google Shape;715;p42"/>
          <p:cNvSpPr txBox="1"/>
          <p:nvPr/>
        </p:nvSpPr>
        <p:spPr>
          <a:xfrm rot="1185">
            <a:off x="7882392" y="2764526"/>
            <a:ext cx="8706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Decoder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6" name="Google Shape;716;p42"/>
          <p:cNvSpPr/>
          <p:nvPr/>
        </p:nvSpPr>
        <p:spPr>
          <a:xfrm>
            <a:off x="2755100" y="2878600"/>
            <a:ext cx="1828800" cy="259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Encoder # 2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7" name="Google Shape;717;p42"/>
          <p:cNvSpPr/>
          <p:nvPr/>
        </p:nvSpPr>
        <p:spPr>
          <a:xfrm>
            <a:off x="2755100" y="2497600"/>
            <a:ext cx="1828800" cy="259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Encoder # 3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8" name="Google Shape;718;p42"/>
          <p:cNvSpPr/>
          <p:nvPr/>
        </p:nvSpPr>
        <p:spPr>
          <a:xfrm>
            <a:off x="2755100" y="2116600"/>
            <a:ext cx="1828800" cy="259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Encoder # 4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9" name="Google Shape;719;p42"/>
          <p:cNvSpPr/>
          <p:nvPr/>
        </p:nvSpPr>
        <p:spPr>
          <a:xfrm>
            <a:off x="2755100" y="1735600"/>
            <a:ext cx="1828800" cy="259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Encoder # 5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0" name="Google Shape;720;p42"/>
          <p:cNvSpPr/>
          <p:nvPr/>
        </p:nvSpPr>
        <p:spPr>
          <a:xfrm>
            <a:off x="2755100" y="1354600"/>
            <a:ext cx="1828800" cy="259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Encoder # 6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1" name="Google Shape;721;p42"/>
          <p:cNvSpPr/>
          <p:nvPr/>
        </p:nvSpPr>
        <p:spPr>
          <a:xfrm>
            <a:off x="5879300" y="2878600"/>
            <a:ext cx="1828800" cy="2595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Decoder # 2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2" name="Google Shape;722;p42"/>
          <p:cNvSpPr/>
          <p:nvPr/>
        </p:nvSpPr>
        <p:spPr>
          <a:xfrm>
            <a:off x="5879300" y="2497600"/>
            <a:ext cx="1828800" cy="2595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Decoder # 3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3" name="Google Shape;723;p42"/>
          <p:cNvSpPr/>
          <p:nvPr/>
        </p:nvSpPr>
        <p:spPr>
          <a:xfrm>
            <a:off x="5879300" y="2116600"/>
            <a:ext cx="1828800" cy="2595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Decoder # 4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4" name="Google Shape;724;p42"/>
          <p:cNvSpPr/>
          <p:nvPr/>
        </p:nvSpPr>
        <p:spPr>
          <a:xfrm>
            <a:off x="5879300" y="1735600"/>
            <a:ext cx="1828800" cy="2595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Decoder # 5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5" name="Google Shape;725;p42"/>
          <p:cNvSpPr/>
          <p:nvPr/>
        </p:nvSpPr>
        <p:spPr>
          <a:xfrm>
            <a:off x="5879300" y="1354600"/>
            <a:ext cx="1828800" cy="2595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Decoder # 6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26" name="Google Shape;726;p42"/>
          <p:cNvCxnSpPr>
            <a:stCxn id="706" idx="0"/>
            <a:endCxn id="704" idx="2"/>
          </p:cNvCxnSpPr>
          <p:nvPr/>
        </p:nvCxnSpPr>
        <p:spPr>
          <a:xfrm rot="10800000">
            <a:off x="3669500" y="3757375"/>
            <a:ext cx="0" cy="37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7" name="Google Shape;727;p42"/>
          <p:cNvSpPr/>
          <p:nvPr/>
        </p:nvSpPr>
        <p:spPr>
          <a:xfrm>
            <a:off x="3672725" y="667587"/>
            <a:ext cx="2219875" cy="819275"/>
          </a:xfrm>
          <a:custGeom>
            <a:rect b="b" l="l" r="r" t="t"/>
            <a:pathLst>
              <a:path extrusionOk="0" h="32771" w="88795">
                <a:moveTo>
                  <a:pt x="0" y="19546"/>
                </a:moveTo>
                <a:cubicBezTo>
                  <a:pt x="2960" y="16334"/>
                  <a:pt x="2960" y="-1928"/>
                  <a:pt x="17759" y="276"/>
                </a:cubicBezTo>
                <a:cubicBezTo>
                  <a:pt x="32558" y="2480"/>
                  <a:pt x="76956" y="27355"/>
                  <a:pt x="88795" y="3277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728" name="Google Shape;728;p42"/>
          <p:cNvSpPr/>
          <p:nvPr/>
        </p:nvSpPr>
        <p:spPr>
          <a:xfrm>
            <a:off x="5448625" y="1270100"/>
            <a:ext cx="415624" cy="594607"/>
          </a:xfrm>
          <a:custGeom>
            <a:rect b="b" l="l" r="r" t="t"/>
            <a:pathLst>
              <a:path extrusionOk="0" h="23049" w="16248">
                <a:moveTo>
                  <a:pt x="0" y="0"/>
                </a:moveTo>
                <a:cubicBezTo>
                  <a:pt x="2708" y="3842"/>
                  <a:pt x="13540" y="19208"/>
                  <a:pt x="16248" y="2304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729" name="Google Shape;729;p42"/>
          <p:cNvSpPr/>
          <p:nvPr/>
        </p:nvSpPr>
        <p:spPr>
          <a:xfrm>
            <a:off x="5363600" y="1231800"/>
            <a:ext cx="519550" cy="1029650"/>
          </a:xfrm>
          <a:custGeom>
            <a:rect b="b" l="l" r="r" t="t"/>
            <a:pathLst>
              <a:path extrusionOk="0" h="41186" w="20782">
                <a:moveTo>
                  <a:pt x="0" y="0"/>
                </a:moveTo>
                <a:cubicBezTo>
                  <a:pt x="3464" y="6864"/>
                  <a:pt x="17318" y="34322"/>
                  <a:pt x="20782" y="4118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730" name="Google Shape;730;p42"/>
          <p:cNvSpPr/>
          <p:nvPr/>
        </p:nvSpPr>
        <p:spPr>
          <a:xfrm>
            <a:off x="5203000" y="1146775"/>
            <a:ext cx="689600" cy="1483075"/>
          </a:xfrm>
          <a:custGeom>
            <a:rect b="b" l="l" r="r" t="t"/>
            <a:pathLst>
              <a:path extrusionOk="0" h="59323" w="27584">
                <a:moveTo>
                  <a:pt x="0" y="0"/>
                </a:moveTo>
                <a:cubicBezTo>
                  <a:pt x="4597" y="9887"/>
                  <a:pt x="22987" y="49436"/>
                  <a:pt x="27584" y="5932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731" name="Google Shape;731;p42"/>
          <p:cNvSpPr/>
          <p:nvPr/>
        </p:nvSpPr>
        <p:spPr>
          <a:xfrm>
            <a:off x="5108550" y="1099550"/>
            <a:ext cx="784050" cy="1910863"/>
          </a:xfrm>
          <a:custGeom>
            <a:rect b="b" l="l" r="r" t="t"/>
            <a:pathLst>
              <a:path extrusionOk="0" h="77082" w="31362">
                <a:moveTo>
                  <a:pt x="0" y="0"/>
                </a:moveTo>
                <a:cubicBezTo>
                  <a:pt x="5227" y="12847"/>
                  <a:pt x="26135" y="64235"/>
                  <a:pt x="31362" y="7708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732" name="Google Shape;732;p42"/>
          <p:cNvSpPr/>
          <p:nvPr/>
        </p:nvSpPr>
        <p:spPr>
          <a:xfrm>
            <a:off x="5051875" y="1071200"/>
            <a:ext cx="821825" cy="2333250"/>
          </a:xfrm>
          <a:custGeom>
            <a:rect b="b" l="l" r="r" t="t"/>
            <a:pathLst>
              <a:path extrusionOk="0" h="93330" w="32873">
                <a:moveTo>
                  <a:pt x="0" y="0"/>
                </a:moveTo>
                <a:cubicBezTo>
                  <a:pt x="5479" y="15555"/>
                  <a:pt x="27394" y="77775"/>
                  <a:pt x="32873" y="9333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733" name="Google Shape;733;p42"/>
          <p:cNvSpPr/>
          <p:nvPr/>
        </p:nvSpPr>
        <p:spPr>
          <a:xfrm>
            <a:off x="5363600" y="463225"/>
            <a:ext cx="3232500" cy="4317300"/>
          </a:xfrm>
          <a:prstGeom prst="mathMultiply">
            <a:avLst>
              <a:gd fmla="val 23520" name="adj1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>
            <a:off x="2846750" y="2503900"/>
            <a:ext cx="2102700" cy="796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Encoder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LSTM)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5970950" y="2503738"/>
            <a:ext cx="2102700" cy="796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Decoder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(LSTM)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4" name="Google Shape;84;p16"/>
          <p:cNvCxnSpPr>
            <a:stCxn id="82" idx="3"/>
            <a:endCxn id="83" idx="1"/>
          </p:cNvCxnSpPr>
          <p:nvPr/>
        </p:nvCxnSpPr>
        <p:spPr>
          <a:xfrm flipH="1" rot="10800000">
            <a:off x="4949450" y="2901850"/>
            <a:ext cx="1021500" cy="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" name="Google Shape;85;p16"/>
          <p:cNvSpPr/>
          <p:nvPr/>
        </p:nvSpPr>
        <p:spPr>
          <a:xfrm>
            <a:off x="977450" y="2604712"/>
            <a:ext cx="955800" cy="594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Padded Input Sequences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6" name="Google Shape;86;p16"/>
          <p:cNvCxnSpPr>
            <a:stCxn id="85" idx="3"/>
            <a:endCxn id="82" idx="1"/>
          </p:cNvCxnSpPr>
          <p:nvPr/>
        </p:nvCxnSpPr>
        <p:spPr>
          <a:xfrm>
            <a:off x="1933250" y="2902012"/>
            <a:ext cx="913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" name="Google Shape;87;p16"/>
          <p:cNvSpPr/>
          <p:nvPr/>
        </p:nvSpPr>
        <p:spPr>
          <a:xfrm>
            <a:off x="6479000" y="3742375"/>
            <a:ext cx="1086600" cy="594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Padded Target Sequences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" name="Google Shape;88;p16"/>
          <p:cNvCxnSpPr>
            <a:stCxn id="87" idx="0"/>
            <a:endCxn id="83" idx="2"/>
          </p:cNvCxnSpPr>
          <p:nvPr/>
        </p:nvCxnSpPr>
        <p:spPr>
          <a:xfrm rot="10800000">
            <a:off x="7022300" y="3300175"/>
            <a:ext cx="0" cy="44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" name="Google Shape;89;p16"/>
          <p:cNvSpPr/>
          <p:nvPr/>
        </p:nvSpPr>
        <p:spPr>
          <a:xfrm>
            <a:off x="6107900" y="541900"/>
            <a:ext cx="1828800" cy="630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Prediction Layer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4982300" y="2495550"/>
            <a:ext cx="9558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Sentence Embedding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5970950" y="1495900"/>
            <a:ext cx="2102700" cy="594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Attention Layer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2" name="Google Shape;92;p16"/>
          <p:cNvCxnSpPr>
            <a:stCxn id="82" idx="0"/>
            <a:endCxn id="91" idx="1"/>
          </p:cNvCxnSpPr>
          <p:nvPr/>
        </p:nvCxnSpPr>
        <p:spPr>
          <a:xfrm flipH="1" rot="10800000">
            <a:off x="3898100" y="1793200"/>
            <a:ext cx="2073000" cy="71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" name="Google Shape;93;p16"/>
          <p:cNvCxnSpPr>
            <a:stCxn id="83" idx="0"/>
            <a:endCxn id="91" idx="2"/>
          </p:cNvCxnSpPr>
          <p:nvPr/>
        </p:nvCxnSpPr>
        <p:spPr>
          <a:xfrm rot="10800000">
            <a:off x="7022300" y="2090638"/>
            <a:ext cx="0" cy="41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" name="Google Shape;94;p16"/>
          <p:cNvCxnSpPr>
            <a:stCxn id="91" idx="0"/>
            <a:endCxn id="89" idx="2"/>
          </p:cNvCxnSpPr>
          <p:nvPr/>
        </p:nvCxnSpPr>
        <p:spPr>
          <a:xfrm rot="10800000">
            <a:off x="7022300" y="1172500"/>
            <a:ext cx="0" cy="32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" name="Google Shape;95;p16"/>
          <p:cNvSpPr txBox="1"/>
          <p:nvPr/>
        </p:nvSpPr>
        <p:spPr>
          <a:xfrm>
            <a:off x="909500" y="3920725"/>
            <a:ext cx="4846500" cy="8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Uses LSTM to understand Sequences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Seq2Seq Model with Attention</a:t>
            </a:r>
            <a:endParaRPr b="1"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43"/>
          <p:cNvSpPr txBox="1"/>
          <p:nvPr/>
        </p:nvSpPr>
        <p:spPr>
          <a:xfrm>
            <a:off x="4457700" y="140605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How do we train BERT</a:t>
            </a: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9" name="Google Shape;73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43"/>
          <p:cNvSpPr txBox="1"/>
          <p:nvPr/>
        </p:nvSpPr>
        <p:spPr>
          <a:xfrm>
            <a:off x="4279200" y="2378000"/>
            <a:ext cx="43656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With tons of data but in </a:t>
            </a:r>
            <a:r>
              <a:rPr lang="en" sz="1600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Self-Supervised</a:t>
            </a:r>
            <a:r>
              <a:rPr lang="en" sz="16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way</a:t>
            </a:r>
            <a:endParaRPr sz="16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44"/>
          <p:cNvSpPr txBox="1"/>
          <p:nvPr/>
        </p:nvSpPr>
        <p:spPr>
          <a:xfrm>
            <a:off x="4136250" y="1406050"/>
            <a:ext cx="43656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How BERT is trained in Self-Supervised way?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6" name="Google Shape;74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44"/>
          <p:cNvSpPr txBox="1"/>
          <p:nvPr/>
        </p:nvSpPr>
        <p:spPr>
          <a:xfrm>
            <a:off x="4279175" y="2561700"/>
            <a:ext cx="43656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Calibri"/>
              <a:buAutoNum type="arabicPeriod"/>
            </a:pPr>
            <a:r>
              <a:rPr lang="en" sz="16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Masked Language Modeling (MLM)</a:t>
            </a:r>
            <a:endParaRPr sz="16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Calibri"/>
              <a:buAutoNum type="arabicPeriod"/>
            </a:pPr>
            <a:r>
              <a:rPr lang="en" sz="16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Next Sentence Prediction</a:t>
            </a:r>
            <a:endParaRPr sz="16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45"/>
          <p:cNvSpPr/>
          <p:nvPr/>
        </p:nvSpPr>
        <p:spPr>
          <a:xfrm>
            <a:off x="2618150" y="1156225"/>
            <a:ext cx="2102700" cy="2601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3" name="Google Shape;753;p45"/>
          <p:cNvSpPr/>
          <p:nvPr/>
        </p:nvSpPr>
        <p:spPr>
          <a:xfrm>
            <a:off x="2618000" y="4135975"/>
            <a:ext cx="2103000" cy="373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 [Mask] to store.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4" name="Google Shape;754;p45"/>
          <p:cNvSpPr txBox="1"/>
          <p:nvPr/>
        </p:nvSpPr>
        <p:spPr>
          <a:xfrm>
            <a:off x="108000" y="1487575"/>
            <a:ext cx="2394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BERT</a:t>
            </a:r>
            <a:endParaRPr b="1"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5" name="Google Shape;755;p45"/>
          <p:cNvSpPr/>
          <p:nvPr/>
        </p:nvSpPr>
        <p:spPr>
          <a:xfrm>
            <a:off x="2755100" y="3259600"/>
            <a:ext cx="1828800" cy="259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Encoder # 1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6" name="Google Shape;756;p45"/>
          <p:cNvSpPr txBox="1"/>
          <p:nvPr/>
        </p:nvSpPr>
        <p:spPr>
          <a:xfrm>
            <a:off x="0" y="2112550"/>
            <a:ext cx="2618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Masked Language Modeling</a:t>
            </a:r>
            <a:endParaRPr b="1" sz="12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7" name="Google Shape;757;p45"/>
          <p:cNvSpPr/>
          <p:nvPr/>
        </p:nvSpPr>
        <p:spPr>
          <a:xfrm>
            <a:off x="2755100" y="2878600"/>
            <a:ext cx="1828800" cy="259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Encoder # 2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8" name="Google Shape;758;p45"/>
          <p:cNvSpPr/>
          <p:nvPr/>
        </p:nvSpPr>
        <p:spPr>
          <a:xfrm>
            <a:off x="2755100" y="2497600"/>
            <a:ext cx="1828800" cy="259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Encoder # 3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9" name="Google Shape;759;p45"/>
          <p:cNvSpPr/>
          <p:nvPr/>
        </p:nvSpPr>
        <p:spPr>
          <a:xfrm>
            <a:off x="2755100" y="2116600"/>
            <a:ext cx="1828800" cy="259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Encoder # 4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0" name="Google Shape;760;p45"/>
          <p:cNvSpPr/>
          <p:nvPr/>
        </p:nvSpPr>
        <p:spPr>
          <a:xfrm>
            <a:off x="2755100" y="1735600"/>
            <a:ext cx="1828800" cy="259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Encoder # 5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1" name="Google Shape;761;p45"/>
          <p:cNvSpPr/>
          <p:nvPr/>
        </p:nvSpPr>
        <p:spPr>
          <a:xfrm>
            <a:off x="2755100" y="1354600"/>
            <a:ext cx="1828800" cy="259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Encoder # 6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62" name="Google Shape;762;p45"/>
          <p:cNvCxnSpPr>
            <a:stCxn id="753" idx="0"/>
            <a:endCxn id="752" idx="2"/>
          </p:cNvCxnSpPr>
          <p:nvPr/>
        </p:nvCxnSpPr>
        <p:spPr>
          <a:xfrm rot="10800000">
            <a:off x="3669500" y="3757375"/>
            <a:ext cx="0" cy="37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3" name="Google Shape;763;p45"/>
          <p:cNvSpPr/>
          <p:nvPr/>
        </p:nvSpPr>
        <p:spPr>
          <a:xfrm>
            <a:off x="2618000" y="478375"/>
            <a:ext cx="2103000" cy="373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 </a:t>
            </a: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went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 to store.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64" name="Google Shape;764;p45"/>
          <p:cNvCxnSpPr>
            <a:stCxn id="752" idx="0"/>
            <a:endCxn id="763" idx="2"/>
          </p:cNvCxnSpPr>
          <p:nvPr/>
        </p:nvCxnSpPr>
        <p:spPr>
          <a:xfrm rot="10800000">
            <a:off x="3669500" y="852025"/>
            <a:ext cx="0" cy="30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5" name="Google Shape;765;p45"/>
          <p:cNvSpPr txBox="1"/>
          <p:nvPr/>
        </p:nvSpPr>
        <p:spPr>
          <a:xfrm>
            <a:off x="5648875" y="1707100"/>
            <a:ext cx="32307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libri"/>
              <a:buAutoNum type="arabicPeriod"/>
            </a:pPr>
            <a:r>
              <a:rPr b="1"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Up to 15% words in the input sequence are masked.</a:t>
            </a:r>
            <a:endParaRPr b="1"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libri"/>
              <a:buAutoNum type="arabicPeriod"/>
            </a:pPr>
            <a:r>
              <a:rPr b="1"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Model is expected to predict masked word(s).</a:t>
            </a:r>
            <a:endParaRPr b="1"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6"/>
          <p:cNvSpPr/>
          <p:nvPr/>
        </p:nvSpPr>
        <p:spPr>
          <a:xfrm>
            <a:off x="2618150" y="1156225"/>
            <a:ext cx="2102700" cy="2601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1" name="Google Shape;771;p46"/>
          <p:cNvSpPr/>
          <p:nvPr/>
        </p:nvSpPr>
        <p:spPr>
          <a:xfrm>
            <a:off x="2618000" y="4135975"/>
            <a:ext cx="2103000" cy="373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The man went to a store.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2. He bought 2 litres of milk.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2" name="Google Shape;772;p46"/>
          <p:cNvSpPr txBox="1"/>
          <p:nvPr/>
        </p:nvSpPr>
        <p:spPr>
          <a:xfrm>
            <a:off x="108000" y="1487575"/>
            <a:ext cx="2394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BERT</a:t>
            </a:r>
            <a:endParaRPr b="1"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3" name="Google Shape;773;p46"/>
          <p:cNvSpPr/>
          <p:nvPr/>
        </p:nvSpPr>
        <p:spPr>
          <a:xfrm>
            <a:off x="2755100" y="3259600"/>
            <a:ext cx="1828800" cy="259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Encoder # 1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4" name="Google Shape;774;p46"/>
          <p:cNvSpPr txBox="1"/>
          <p:nvPr/>
        </p:nvSpPr>
        <p:spPr>
          <a:xfrm>
            <a:off x="0" y="2112550"/>
            <a:ext cx="2618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Next Sentence Prediction (NSP)</a:t>
            </a:r>
            <a:endParaRPr b="1" sz="12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5" name="Google Shape;775;p46"/>
          <p:cNvSpPr/>
          <p:nvPr/>
        </p:nvSpPr>
        <p:spPr>
          <a:xfrm>
            <a:off x="2755100" y="2878600"/>
            <a:ext cx="1828800" cy="259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Encoder # 2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6" name="Google Shape;776;p46"/>
          <p:cNvSpPr/>
          <p:nvPr/>
        </p:nvSpPr>
        <p:spPr>
          <a:xfrm>
            <a:off x="2755100" y="2497600"/>
            <a:ext cx="1828800" cy="259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Encoder # 3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7" name="Google Shape;777;p46"/>
          <p:cNvSpPr/>
          <p:nvPr/>
        </p:nvSpPr>
        <p:spPr>
          <a:xfrm>
            <a:off x="2755100" y="2116600"/>
            <a:ext cx="1828800" cy="259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Encoder # 4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8" name="Google Shape;778;p46"/>
          <p:cNvSpPr/>
          <p:nvPr/>
        </p:nvSpPr>
        <p:spPr>
          <a:xfrm>
            <a:off x="2755100" y="1735600"/>
            <a:ext cx="1828800" cy="259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Encoder # 5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9" name="Google Shape;779;p46"/>
          <p:cNvSpPr/>
          <p:nvPr/>
        </p:nvSpPr>
        <p:spPr>
          <a:xfrm>
            <a:off x="2755100" y="1354600"/>
            <a:ext cx="1828800" cy="259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Encoder # 6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80" name="Google Shape;780;p46"/>
          <p:cNvCxnSpPr>
            <a:stCxn id="771" idx="0"/>
            <a:endCxn id="770" idx="2"/>
          </p:cNvCxnSpPr>
          <p:nvPr/>
        </p:nvCxnSpPr>
        <p:spPr>
          <a:xfrm rot="10800000">
            <a:off x="3669500" y="3757375"/>
            <a:ext cx="0" cy="37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1" name="Google Shape;781;p46"/>
          <p:cNvSpPr/>
          <p:nvPr/>
        </p:nvSpPr>
        <p:spPr>
          <a:xfrm>
            <a:off x="2618000" y="478375"/>
            <a:ext cx="2103000" cy="373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True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82" name="Google Shape;782;p46"/>
          <p:cNvCxnSpPr>
            <a:stCxn id="770" idx="0"/>
            <a:endCxn id="781" idx="2"/>
          </p:cNvCxnSpPr>
          <p:nvPr/>
        </p:nvCxnSpPr>
        <p:spPr>
          <a:xfrm rot="10800000">
            <a:off x="3669500" y="852025"/>
            <a:ext cx="0" cy="30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3" name="Google Shape;783;p46"/>
          <p:cNvSpPr txBox="1"/>
          <p:nvPr/>
        </p:nvSpPr>
        <p:spPr>
          <a:xfrm>
            <a:off x="5648875" y="1707100"/>
            <a:ext cx="32307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libri"/>
              <a:buAutoNum type="arabicPeriod"/>
            </a:pPr>
            <a:r>
              <a:rPr b="1"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Feed two sentences to the model</a:t>
            </a:r>
            <a:endParaRPr b="1"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libri"/>
              <a:buAutoNum type="arabicPeriod"/>
            </a:pPr>
            <a:r>
              <a:rPr b="1"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Model will predict if 2nd sentence should follow 1st sentence.</a:t>
            </a:r>
            <a:endParaRPr b="1"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47"/>
          <p:cNvSpPr txBox="1"/>
          <p:nvPr/>
        </p:nvSpPr>
        <p:spPr>
          <a:xfrm>
            <a:off x="2343150" y="1956975"/>
            <a:ext cx="44577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Transfer Learning using BERT </a:t>
            </a:r>
            <a:endParaRPr b="1"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Speeding up NLP Model training</a:t>
            </a:r>
            <a:r>
              <a:rPr b="1" lang="en" sz="10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</a:t>
            </a:r>
            <a:endParaRPr b="1" sz="10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48"/>
          <p:cNvSpPr/>
          <p:nvPr/>
        </p:nvSpPr>
        <p:spPr>
          <a:xfrm>
            <a:off x="1803600" y="2288400"/>
            <a:ext cx="1246800" cy="566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Movie was awesome . . 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4" name="Google Shape;794;p48"/>
          <p:cNvSpPr/>
          <p:nvPr/>
        </p:nvSpPr>
        <p:spPr>
          <a:xfrm>
            <a:off x="3522150" y="2127600"/>
            <a:ext cx="1196100" cy="888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Trained BERT Model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95" name="Google Shape;795;p48"/>
          <p:cNvCxnSpPr>
            <a:stCxn id="793" idx="3"/>
            <a:endCxn id="794" idx="1"/>
          </p:cNvCxnSpPr>
          <p:nvPr/>
        </p:nvCxnSpPr>
        <p:spPr>
          <a:xfrm>
            <a:off x="3050400" y="2571750"/>
            <a:ext cx="471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6" name="Google Shape;796;p48"/>
          <p:cNvSpPr/>
          <p:nvPr/>
        </p:nvSpPr>
        <p:spPr>
          <a:xfrm>
            <a:off x="5266000" y="2268750"/>
            <a:ext cx="1039200" cy="60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Classification Layers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97" name="Google Shape;797;p48"/>
          <p:cNvCxnSpPr>
            <a:stCxn id="794" idx="3"/>
            <a:endCxn id="796" idx="1"/>
          </p:cNvCxnSpPr>
          <p:nvPr/>
        </p:nvCxnSpPr>
        <p:spPr>
          <a:xfrm>
            <a:off x="4718250" y="2571750"/>
            <a:ext cx="547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8" name="Google Shape;798;p48"/>
          <p:cNvCxnSpPr>
            <a:stCxn id="796" idx="3"/>
          </p:cNvCxnSpPr>
          <p:nvPr/>
        </p:nvCxnSpPr>
        <p:spPr>
          <a:xfrm flipH="1" rot="10800000">
            <a:off x="6305200" y="2285850"/>
            <a:ext cx="467700" cy="2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9" name="Google Shape;799;p48"/>
          <p:cNvSpPr txBox="1"/>
          <p:nvPr/>
        </p:nvSpPr>
        <p:spPr>
          <a:xfrm>
            <a:off x="6772900" y="2127600"/>
            <a:ext cx="677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Positive</a:t>
            </a:r>
            <a:endParaRPr/>
          </a:p>
        </p:txBody>
      </p:sp>
      <p:sp>
        <p:nvSpPr>
          <p:cNvPr id="800" name="Google Shape;800;p48"/>
          <p:cNvSpPr txBox="1"/>
          <p:nvPr/>
        </p:nvSpPr>
        <p:spPr>
          <a:xfrm>
            <a:off x="6772900" y="2584800"/>
            <a:ext cx="8502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Negative</a:t>
            </a:r>
            <a:endParaRPr/>
          </a:p>
        </p:txBody>
      </p:sp>
      <p:cxnSp>
        <p:nvCxnSpPr>
          <p:cNvPr id="801" name="Google Shape;801;p48"/>
          <p:cNvCxnSpPr>
            <a:stCxn id="796" idx="3"/>
            <a:endCxn id="800" idx="1"/>
          </p:cNvCxnSpPr>
          <p:nvPr/>
        </p:nvCxnSpPr>
        <p:spPr>
          <a:xfrm>
            <a:off x="6305200" y="2571750"/>
            <a:ext cx="467700" cy="15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2" name="Google Shape;802;p48"/>
          <p:cNvSpPr txBox="1"/>
          <p:nvPr/>
        </p:nvSpPr>
        <p:spPr>
          <a:xfrm>
            <a:off x="1803600" y="1014875"/>
            <a:ext cx="57156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Sentence Classification using</a:t>
            </a:r>
            <a:r>
              <a:rPr b="1"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BERT </a:t>
            </a:r>
            <a:endParaRPr b="1"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3" name="Google Shape;803;p48"/>
          <p:cNvSpPr txBox="1"/>
          <p:nvPr/>
        </p:nvSpPr>
        <p:spPr>
          <a:xfrm>
            <a:off x="1842025" y="3363625"/>
            <a:ext cx="55545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With pre-trained BERT, classification model needs to be trained for very few iterations (as los as 2 iterations) to get state of the art results.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49"/>
          <p:cNvSpPr txBox="1"/>
          <p:nvPr/>
        </p:nvSpPr>
        <p:spPr>
          <a:xfrm>
            <a:off x="2343150" y="1522450"/>
            <a:ext cx="44577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How do we try BERT and other Transformer models</a:t>
            </a:r>
            <a:r>
              <a:rPr b="1"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1"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49"/>
          <p:cNvSpPr txBox="1"/>
          <p:nvPr/>
        </p:nvSpPr>
        <p:spPr>
          <a:xfrm>
            <a:off x="3072000" y="2890550"/>
            <a:ext cx="3000000" cy="7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HuggingFace transformers</a:t>
            </a:r>
            <a:endParaRPr sz="10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https://github.com/huggingface/transformers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/>
        </p:nvSpPr>
        <p:spPr>
          <a:xfrm>
            <a:off x="4457700" y="140605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What is the key issue in working with LSTM?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/>
        </p:nvSpPr>
        <p:spPr>
          <a:xfrm>
            <a:off x="4279175" y="2561700"/>
            <a:ext cx="43656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Calibri"/>
              <a:buChar char="-"/>
            </a:pPr>
            <a:r>
              <a:rPr lang="e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LSTM processes information </a:t>
            </a:r>
            <a:r>
              <a:rPr lang="e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sequentially</a:t>
            </a:r>
            <a:r>
              <a:rPr lang="e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Calibri"/>
              <a:buChar char="-"/>
            </a:pPr>
            <a:r>
              <a:rPr lang="e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can not</a:t>
            </a:r>
            <a:r>
              <a:rPr lang="e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take advantage of parallel processing available in GPU. </a:t>
            </a:r>
            <a:endParaRPr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Calibri"/>
              <a:buChar char="-"/>
            </a:pPr>
            <a:r>
              <a:rPr lang="e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Hence they are quite </a:t>
            </a:r>
            <a:r>
              <a:rPr lang="en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slow</a:t>
            </a:r>
            <a:r>
              <a:rPr lang="e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to train in general.</a:t>
            </a:r>
            <a:endParaRPr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/>
        </p:nvSpPr>
        <p:spPr>
          <a:xfrm>
            <a:off x="1794750" y="1768950"/>
            <a:ext cx="5554500" cy="11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9050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Attention Is All You Need</a:t>
            </a:r>
            <a:endParaRPr b="1" sz="18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190500" rtl="0" algn="ctr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https://arxiv.org/abs/1706.03762</a:t>
            </a:r>
            <a:endParaRPr b="1" sz="8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2478450" y="3455875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Moving away from LSTM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/>
          <p:nvPr/>
        </p:nvSpPr>
        <p:spPr>
          <a:xfrm>
            <a:off x="2846750" y="2503900"/>
            <a:ext cx="2102700" cy="796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Encoder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(with Dense Layers)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9"/>
          <p:cNvSpPr/>
          <p:nvPr/>
        </p:nvSpPr>
        <p:spPr>
          <a:xfrm>
            <a:off x="5970950" y="2503738"/>
            <a:ext cx="2102700" cy="796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Decoder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(with Dense Layers)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9"/>
          <p:cNvSpPr/>
          <p:nvPr/>
        </p:nvSpPr>
        <p:spPr>
          <a:xfrm>
            <a:off x="977450" y="2604712"/>
            <a:ext cx="955800" cy="594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Padded Input Sequences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6" name="Google Shape;116;p19"/>
          <p:cNvCxnSpPr>
            <a:stCxn id="115" idx="3"/>
            <a:endCxn id="113" idx="1"/>
          </p:cNvCxnSpPr>
          <p:nvPr/>
        </p:nvCxnSpPr>
        <p:spPr>
          <a:xfrm>
            <a:off x="1933250" y="2902012"/>
            <a:ext cx="913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" name="Google Shape;117;p19"/>
          <p:cNvSpPr/>
          <p:nvPr/>
        </p:nvSpPr>
        <p:spPr>
          <a:xfrm>
            <a:off x="6479000" y="3742375"/>
            <a:ext cx="1086600" cy="594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Padded Target Sequences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8" name="Google Shape;118;p19"/>
          <p:cNvCxnSpPr>
            <a:stCxn id="117" idx="0"/>
            <a:endCxn id="114" idx="2"/>
          </p:cNvCxnSpPr>
          <p:nvPr/>
        </p:nvCxnSpPr>
        <p:spPr>
          <a:xfrm rot="10800000">
            <a:off x="7022300" y="3300175"/>
            <a:ext cx="0" cy="44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" name="Google Shape;119;p19"/>
          <p:cNvSpPr/>
          <p:nvPr/>
        </p:nvSpPr>
        <p:spPr>
          <a:xfrm>
            <a:off x="6107900" y="541900"/>
            <a:ext cx="1828800" cy="630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Prediction Layer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9"/>
          <p:cNvSpPr/>
          <p:nvPr/>
        </p:nvSpPr>
        <p:spPr>
          <a:xfrm>
            <a:off x="5970950" y="1495900"/>
            <a:ext cx="2102700" cy="594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Attention Layer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1" name="Google Shape;121;p19"/>
          <p:cNvCxnSpPr>
            <a:stCxn id="113" idx="0"/>
            <a:endCxn id="120" idx="1"/>
          </p:cNvCxnSpPr>
          <p:nvPr/>
        </p:nvCxnSpPr>
        <p:spPr>
          <a:xfrm flipH="1" rot="10800000">
            <a:off x="3898100" y="1793200"/>
            <a:ext cx="2073000" cy="71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2" name="Google Shape;122;p19"/>
          <p:cNvCxnSpPr>
            <a:stCxn id="114" idx="0"/>
            <a:endCxn id="120" idx="2"/>
          </p:cNvCxnSpPr>
          <p:nvPr/>
        </p:nvCxnSpPr>
        <p:spPr>
          <a:xfrm rot="10800000">
            <a:off x="7022300" y="2090638"/>
            <a:ext cx="0" cy="41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" name="Google Shape;123;p19"/>
          <p:cNvCxnSpPr>
            <a:stCxn id="120" idx="0"/>
            <a:endCxn id="119" idx="2"/>
          </p:cNvCxnSpPr>
          <p:nvPr/>
        </p:nvCxnSpPr>
        <p:spPr>
          <a:xfrm rot="10800000">
            <a:off x="7022300" y="1172500"/>
            <a:ext cx="0" cy="32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" name="Google Shape;124;p19"/>
          <p:cNvSpPr txBox="1"/>
          <p:nvPr/>
        </p:nvSpPr>
        <p:spPr>
          <a:xfrm>
            <a:off x="909500" y="3920725"/>
            <a:ext cx="4846500" cy="8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Transformer Model</a:t>
            </a:r>
            <a:endParaRPr b="1"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/>
        </p:nvSpPr>
        <p:spPr>
          <a:xfrm>
            <a:off x="4457700" y="140605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How does Encoder understands the sequence</a:t>
            </a: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/>
          <p:nvPr/>
        </p:nvSpPr>
        <p:spPr>
          <a:xfrm>
            <a:off x="4279175" y="2701450"/>
            <a:ext cx="43656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It tries to understand the Sequence using </a:t>
            </a:r>
            <a:endParaRPr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Self Attention</a:t>
            </a:r>
            <a:r>
              <a:rPr lang="e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/>
        </p:nvSpPr>
        <p:spPr>
          <a:xfrm>
            <a:off x="2888100" y="412825"/>
            <a:ext cx="3367800" cy="5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Self Attention vs LSTM</a:t>
            </a:r>
            <a:endParaRPr b="1"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1"/>
          <p:cNvSpPr txBox="1"/>
          <p:nvPr/>
        </p:nvSpPr>
        <p:spPr>
          <a:xfrm>
            <a:off x="1483650" y="2364575"/>
            <a:ext cx="6176700" cy="8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Siddharth played football and he scored a goal</a:t>
            </a:r>
            <a:endParaRPr i="1"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1"/>
          <p:cNvSpPr txBox="1"/>
          <p:nvPr/>
        </p:nvSpPr>
        <p:spPr>
          <a:xfrm>
            <a:off x="531400" y="1572975"/>
            <a:ext cx="2039100" cy="8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Let’s consider an example e.g. out input sentence is ..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6275" y="3476125"/>
            <a:ext cx="3086100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288" y="510600"/>
            <a:ext cx="6829425" cy="40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